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96" r:id="rId11"/>
    <p:sldId id="266" r:id="rId12"/>
    <p:sldId id="267" r:id="rId13"/>
    <p:sldId id="268" r:id="rId14"/>
    <p:sldId id="269" r:id="rId15"/>
    <p:sldId id="270" r:id="rId16"/>
    <p:sldId id="271" r:id="rId17"/>
    <p:sldId id="272" r:id="rId18"/>
    <p:sldId id="273" r:id="rId19"/>
    <p:sldId id="295" r:id="rId20"/>
    <p:sldId id="301" r:id="rId21"/>
    <p:sldId id="302" r:id="rId22"/>
    <p:sldId id="303" r:id="rId23"/>
    <p:sldId id="304" r:id="rId24"/>
    <p:sldId id="297" r:id="rId25"/>
    <p:sldId id="298" r:id="rId26"/>
    <p:sldId id="299" r:id="rId27"/>
    <p:sldId id="300" r:id="rId28"/>
    <p:sldId id="290" r:id="rId29"/>
    <p:sldId id="292" r:id="rId30"/>
    <p:sldId id="291" r:id="rId31"/>
    <p:sldId id="293" r:id="rId32"/>
    <p:sldId id="294"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2CE3B4-6369-F2FE-3ED7-8FC2D1C131F1}" v="121" dt="2023-09-25T17:02:38.123"/>
    <p1510:client id="{3A657473-36BE-5826-C7CE-C26566F0E593}" v="244" dt="2023-11-23T14:34:03.820"/>
    <p1510:client id="{3BCCFB73-D171-6F81-CD98-FDC6B830C405}" v="47" dt="2022-10-19T13:34:17.118"/>
    <p1510:client id="{5039D9B8-132A-C5BF-725D-1F59BB11391D}" v="782" dt="2023-09-25T17:40:09.615"/>
    <p1510:client id="{5B2C29F4-4BFB-2A83-B3A9-9CDE70106846}" v="1" dt="2023-11-21T16:43:55.086"/>
    <p1510:client id="{70782220-D687-8771-E746-AB51C34E8F56}" v="863" dt="2023-09-25T16:56:09.691"/>
    <p1510:client id="{77AFF794-178E-56F0-BF70-6F01353F16F3}" v="112" dt="2023-09-25T17:35:15.659"/>
    <p1510:client id="{79C44838-0080-2B26-F756-5BFB2546AB61}" v="4" dt="2023-10-05T14:05:58.284"/>
    <p1510:client id="{92BE3056-3B77-B20B-1687-D8307CD4A09D}" v="2" dt="2023-09-11T07:35:20.610"/>
    <p1510:client id="{9C3B5EBB-0140-B104-3E0B-9AB4EA7F2C1D}" v="3" dt="2023-11-24T04:40:19.246"/>
    <p1510:client id="{A0E7515B-9273-CE1A-AEFE-B8C9067CC553}" v="2" dt="2023-09-17T16:23:41.442"/>
    <p1510:client id="{B66D1A95-5299-FA90-12CE-AF9E3EC3E5FA}" v="1370" dt="2023-09-25T16:52:38.770"/>
    <p1510:client id="{C4845CC7-A0CE-6469-E0C2-67B50E5893AE}" v="124" dt="2023-11-20T17:05:50.887"/>
    <p1510:client id="{D10C3696-3418-250A-175A-76EDA134461C}" v="172" dt="2023-09-26T07:15:26.626"/>
    <p1510:client id="{F4F02B1E-037B-2E5C-2F1C-4E284B5AEE05}" v="1628" dt="2023-09-25T13:43:45.91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2.jpeg>
</file>

<file path=ppt/media/image3.jpeg>
</file>

<file path=ppt/media/image4.jpe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806" y="1447800"/>
            <a:ext cx="8956013" cy="1470025"/>
          </a:xfrm>
        </p:spPr>
        <p:txBody>
          <a:bodyPr vert="horz" lIns="91440" tIns="45720" rIns="91440" bIns="45720" rtlCol="0" anchor="ctr">
            <a:normAutofit fontScale="90000"/>
          </a:bodyPr>
          <a:lstStyle/>
          <a:p>
            <a:pPr algn="l"/>
            <a:br>
              <a:rPr lang="en-US"/>
            </a:br>
            <a:r>
              <a:rPr lang="en-US"/>
              <a:t>         </a:t>
            </a:r>
            <a:r>
              <a:rPr lang="en-US" sz="2800" b="1"/>
              <a:t>CineSense: Your Go To Movie Recommender System</a:t>
            </a:r>
            <a:br>
              <a:rPr lang="en-US"/>
            </a:br>
            <a:r>
              <a:rPr lang="en-US"/>
              <a:t>                      </a:t>
            </a:r>
            <a:r>
              <a:rPr lang="en-US" sz="2400"/>
              <a:t>Major Project KCS 753/ 7</a:t>
            </a:r>
            <a:r>
              <a:rPr lang="en-US" sz="2400" baseline="30000"/>
              <a:t>th</a:t>
            </a:r>
            <a:r>
              <a:rPr lang="en-US" sz="2400"/>
              <a:t> Sem</a:t>
            </a:r>
            <a:endParaRPr lang="en-US">
              <a:ea typeface="Calibri"/>
              <a:cs typeface="Calibri"/>
            </a:endParaRPr>
          </a:p>
        </p:txBody>
      </p:sp>
      <p:sp>
        <p:nvSpPr>
          <p:cNvPr id="3" name="Subtitle 2"/>
          <p:cNvSpPr>
            <a:spLocks noGrp="1"/>
          </p:cNvSpPr>
          <p:nvPr>
            <p:ph type="subTitle" idx="1"/>
          </p:nvPr>
        </p:nvSpPr>
        <p:spPr>
          <a:xfrm>
            <a:off x="762000" y="3886200"/>
            <a:ext cx="3547361" cy="1752600"/>
          </a:xfrm>
        </p:spPr>
        <p:txBody>
          <a:bodyPr vert="horz" lIns="91440" tIns="45720" rIns="91440" bIns="45720" rtlCol="0" anchor="t">
            <a:normAutofit fontScale="55000" lnSpcReduction="20000"/>
          </a:bodyPr>
          <a:lstStyle/>
          <a:p>
            <a:r>
              <a:rPr lang="en-US" sz="4000" b="1">
                <a:solidFill>
                  <a:schemeClr val="tx1"/>
                </a:solidFill>
              </a:rPr>
              <a:t>STUDENT NAME:</a:t>
            </a:r>
          </a:p>
          <a:p>
            <a:pPr algn="l"/>
            <a:r>
              <a:rPr lang="en-US">
                <a:solidFill>
                  <a:schemeClr val="tx1"/>
                </a:solidFill>
              </a:rPr>
              <a:t>1.Dev Bhardwaj(2000320120069)</a:t>
            </a:r>
            <a:endParaRPr lang="en-US">
              <a:solidFill>
                <a:schemeClr val="tx1"/>
              </a:solidFill>
              <a:ea typeface="Calibri"/>
              <a:cs typeface="Calibri"/>
            </a:endParaRPr>
          </a:p>
          <a:p>
            <a:pPr algn="l"/>
            <a:r>
              <a:rPr lang="en-US">
                <a:solidFill>
                  <a:schemeClr val="tx1"/>
                </a:solidFill>
              </a:rPr>
              <a:t>2.Jatin Kumar(2000320120090)</a:t>
            </a:r>
            <a:endParaRPr lang="en-US">
              <a:solidFill>
                <a:schemeClr val="tx1"/>
              </a:solidFill>
              <a:ea typeface="Calibri"/>
              <a:cs typeface="Calibri"/>
            </a:endParaRPr>
          </a:p>
          <a:p>
            <a:pPr algn="l"/>
            <a:r>
              <a:rPr lang="en-US">
                <a:solidFill>
                  <a:schemeClr val="tx1"/>
                </a:solidFill>
              </a:rPr>
              <a:t>3.Khushi Agrawal(2000320120096)</a:t>
            </a:r>
            <a:endParaRPr lang="en-US">
              <a:solidFill>
                <a:schemeClr val="tx1"/>
              </a:solidFill>
              <a:ea typeface="Calibri"/>
              <a:cs typeface="Calibri"/>
            </a:endParaRPr>
          </a:p>
          <a:p>
            <a:pPr algn="l"/>
            <a:r>
              <a:rPr lang="en-US">
                <a:solidFill>
                  <a:schemeClr val="tx1"/>
                </a:solidFill>
                <a:ea typeface="Calibri"/>
                <a:cs typeface="Calibri"/>
              </a:rPr>
              <a:t>4.Radhika Gupta(2000320120129)</a:t>
            </a:r>
          </a:p>
          <a:p>
            <a:endParaRPr lang="en-US">
              <a:solidFill>
                <a:schemeClr val="tx1"/>
              </a:solidFill>
              <a:ea typeface="Calibri"/>
              <a:cs typeface="Calibri"/>
            </a:endParaRPr>
          </a:p>
        </p:txBody>
      </p:sp>
      <p:sp>
        <p:nvSpPr>
          <p:cNvPr id="4" name="Subtitle 2"/>
          <p:cNvSpPr txBox="1">
            <a:spLocks/>
          </p:cNvSpPr>
          <p:nvPr/>
        </p:nvSpPr>
        <p:spPr>
          <a:xfrm>
            <a:off x="5410200" y="3810000"/>
            <a:ext cx="2961356" cy="1752600"/>
          </a:xfrm>
          <a:prstGeom prst="rect">
            <a:avLst/>
          </a:prstGeom>
        </p:spPr>
        <p:txBody>
          <a:bodyPr vert="horz" lIns="91440" tIns="45720" rIns="91440" bIns="45720" rtlCol="0" anchor="t">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200" b="1" i="0" u="none" strike="noStrike" kern="1200" cap="none" spc="0" normalizeH="0" baseline="0" noProof="0">
                <a:ln>
                  <a:noFill/>
                </a:ln>
                <a:effectLst/>
                <a:uLnTx/>
                <a:uFillTx/>
                <a:latin typeface="+mn-lt"/>
                <a:ea typeface="+mn-ea"/>
                <a:cs typeface="+mn-cs"/>
              </a:rPr>
              <a:t>SUPERVISOR</a:t>
            </a:r>
            <a:r>
              <a:rPr kumimoji="0" lang="en-US" sz="2200" b="1" i="0" u="none" strike="noStrike" kern="1200" cap="none" spc="0" normalizeH="0" noProof="0">
                <a:ln>
                  <a:noFill/>
                </a:ln>
                <a:effectLst/>
                <a:uLnTx/>
                <a:uFillTx/>
                <a:latin typeface="+mn-lt"/>
                <a:ea typeface="+mn-ea"/>
                <a:cs typeface="+mn-cs"/>
              </a:rPr>
              <a:t> NAME</a:t>
            </a:r>
            <a:r>
              <a:rPr kumimoji="0" lang="en-US" sz="2200" b="1" i="0" u="none" strike="noStrike" kern="1200" cap="none" spc="0" normalizeH="0" baseline="0" noProof="0">
                <a:ln>
                  <a:noFill/>
                </a:ln>
                <a:effectLst/>
                <a:uLnTx/>
                <a:uFillTx/>
                <a:latin typeface="+mn-lt"/>
                <a:ea typeface="+mn-ea"/>
                <a:cs typeface="+mn-cs"/>
              </a:rPr>
              <a:t>:</a:t>
            </a:r>
          </a:p>
          <a:p>
            <a:pPr algn="ctr">
              <a:defRPr/>
            </a:pPr>
            <a:r>
              <a:rPr lang="en-US" sz="2000">
                <a:ea typeface="+mn-lt"/>
                <a:cs typeface="+mn-lt"/>
              </a:rPr>
              <a:t>Ms. Anshul Khanna</a:t>
            </a:r>
            <a:endParaRPr lang="en-US" sz="2000">
              <a:ea typeface="Calibri"/>
              <a:cs typeface="Calibri"/>
            </a:endParaRPr>
          </a:p>
          <a:p>
            <a:pPr algn="ctr">
              <a:defRPr/>
            </a:pPr>
            <a:r>
              <a:rPr lang="en-US">
                <a:ea typeface="+mn-lt"/>
                <a:cs typeface="+mn-lt"/>
              </a:rPr>
              <a:t>Assistant Professor</a:t>
            </a:r>
            <a:endParaRPr lang="en-US"/>
          </a:p>
          <a:p>
            <a:pPr algn="ctr">
              <a:spcBef>
                <a:spcPct val="20000"/>
              </a:spcBef>
              <a:defRPr/>
            </a:pPr>
            <a:r>
              <a:rPr lang="en-US" sz="1600">
                <a:ea typeface="Calibri"/>
                <a:cs typeface="Calibri"/>
              </a:rPr>
              <a:t>CS Department</a:t>
            </a:r>
            <a:endParaRPr lang="en-US" sz="1600" b="0" i="0" u="none" strike="noStrike" kern="1200" cap="none" spc="0" normalizeH="0" baseline="0" noProof="0">
              <a:ln>
                <a:noFill/>
              </a:ln>
              <a:effectLst/>
              <a:uLnTx/>
              <a:uFillTx/>
              <a:latin typeface="+mn-lt"/>
              <a:ea typeface="Calibri"/>
              <a:cs typeface="Calibri"/>
            </a:endParaRPr>
          </a:p>
        </p:txBody>
      </p:sp>
      <p:pic>
        <p:nvPicPr>
          <p:cNvPr id="5" name="Picture 4" descr="images.jpg"/>
          <p:cNvPicPr>
            <a:picLocks noChangeAspect="1"/>
          </p:cNvPicPr>
          <p:nvPr/>
        </p:nvPicPr>
        <p:blipFill>
          <a:blip r:embed="rId2"/>
          <a:stretch>
            <a:fillRect/>
          </a:stretch>
        </p:blipFill>
        <p:spPr>
          <a:xfrm>
            <a:off x="7620000" y="304800"/>
            <a:ext cx="1266825" cy="126682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1A3BE-514D-6213-5FBC-80AE07478450}"/>
              </a:ext>
            </a:extLst>
          </p:cNvPr>
          <p:cNvSpPr>
            <a:spLocks noGrp="1"/>
          </p:cNvSpPr>
          <p:nvPr>
            <p:ph type="title"/>
          </p:nvPr>
        </p:nvSpPr>
        <p:spPr/>
        <p:txBody>
          <a:bodyPr/>
          <a:lstStyle/>
          <a:p>
            <a:pPr algn="l"/>
            <a:r>
              <a:rPr lang="en-US">
                <a:ea typeface="Calibri"/>
                <a:cs typeface="Calibri"/>
              </a:rPr>
              <a:t>LITERATURE REVIEW</a:t>
            </a:r>
          </a:p>
        </p:txBody>
      </p:sp>
      <p:graphicFrame>
        <p:nvGraphicFramePr>
          <p:cNvPr id="5" name="Content Placeholder 4">
            <a:extLst>
              <a:ext uri="{FF2B5EF4-FFF2-40B4-BE49-F238E27FC236}">
                <a16:creationId xmlns:a16="http://schemas.microsoft.com/office/drawing/2014/main" id="{2BECC2AD-EADC-1A4A-D3A5-CF68225762C7}"/>
              </a:ext>
            </a:extLst>
          </p:cNvPr>
          <p:cNvGraphicFramePr>
            <a:graphicFrameLocks noGrp="1"/>
          </p:cNvGraphicFramePr>
          <p:nvPr>
            <p:ph idx="1"/>
            <p:extLst>
              <p:ext uri="{D42A27DB-BD31-4B8C-83A1-F6EECF244321}">
                <p14:modId xmlns:p14="http://schemas.microsoft.com/office/powerpoint/2010/main" val="127800358"/>
              </p:ext>
            </p:extLst>
          </p:nvPr>
        </p:nvGraphicFramePr>
        <p:xfrm>
          <a:off x="457200" y="1600200"/>
          <a:ext cx="8229600" cy="4632960"/>
        </p:xfrm>
        <a:graphic>
          <a:graphicData uri="http://schemas.openxmlformats.org/drawingml/2006/table">
            <a:tbl>
              <a:tblPr firstRow="1" bandRow="1">
                <a:tableStyleId>{5C22544A-7EE6-4342-B048-85BDC9FD1C3A}</a:tableStyleId>
              </a:tblPr>
              <a:tblGrid>
                <a:gridCol w="8229600">
                  <a:extLst>
                    <a:ext uri="{9D8B030D-6E8A-4147-A177-3AD203B41FA5}">
                      <a16:colId xmlns:a16="http://schemas.microsoft.com/office/drawing/2014/main" val="3874474990"/>
                    </a:ext>
                  </a:extLst>
                </a:gridCol>
              </a:tblGrid>
              <a:tr h="281835">
                <a:tc>
                  <a:txBody>
                    <a:bodyPr/>
                    <a:lstStyle/>
                    <a:p>
                      <a:pPr algn="l" rtl="0" fontAlgn="base"/>
                      <a:r>
                        <a:rPr lang="en-US" sz="1800" b="1" i="0" err="1">
                          <a:solidFill>
                            <a:srgbClr val="FFFFFF"/>
                          </a:solidFill>
                          <a:effectLst/>
                          <a:latin typeface="Calibri"/>
                        </a:rPr>
                        <a:t>S.No</a:t>
                      </a:r>
                      <a:r>
                        <a:rPr lang="en-US" sz="1800" b="1" i="0">
                          <a:solidFill>
                            <a:srgbClr val="FFFFFF"/>
                          </a:solidFill>
                          <a:effectLst/>
                          <a:latin typeface="Calibri"/>
                        </a:rPr>
                        <a:t> : 6</a:t>
                      </a:r>
                      <a:endParaRPr lang="en-US" b="1" i="0">
                        <a:solidFill>
                          <a:srgbClr val="FFFFFF"/>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4F81BD"/>
                    </a:solidFill>
                  </a:tcPr>
                </a:tc>
                <a:extLst>
                  <a:ext uri="{0D108BD9-81ED-4DB2-BD59-A6C34878D82A}">
                    <a16:rowId xmlns:a16="http://schemas.microsoft.com/office/drawing/2014/main" val="3867286425"/>
                  </a:ext>
                </a:extLst>
              </a:tr>
              <a:tr h="281835">
                <a:tc>
                  <a:txBody>
                    <a:bodyPr/>
                    <a:lstStyle/>
                    <a:p>
                      <a:pPr algn="l" rtl="0" fontAlgn="base"/>
                      <a:r>
                        <a:rPr lang="en-US" sz="1800" b="0" i="0">
                          <a:solidFill>
                            <a:srgbClr val="000000"/>
                          </a:solidFill>
                          <a:effectLst/>
                          <a:latin typeface="Calibri"/>
                        </a:rPr>
                        <a:t>TITLE : </a:t>
                      </a:r>
                      <a:r>
                        <a:rPr lang="en-US" sz="1600" b="0" i="0" u="none" strike="noStrike">
                          <a:solidFill>
                            <a:srgbClr val="121212"/>
                          </a:solidFill>
                          <a:effectLst/>
                          <a:latin typeface="Calibri"/>
                        </a:rPr>
                        <a:t>High Rating Recent Preferences Based Recommendation  System</a:t>
                      </a:r>
                      <a:r>
                        <a:rPr lang="en-US" sz="1600" b="0" i="0">
                          <a:solidFill>
                            <a:srgbClr val="121212"/>
                          </a:solidFill>
                          <a:effectLst/>
                          <a:latin typeface="Calibri"/>
                        </a:rPr>
                        <a:t>​</a:t>
                      </a:r>
                      <a:endParaRPr lang="en-US" b="0" i="0">
                        <a:solidFill>
                          <a:srgbClr val="000000"/>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2378337462"/>
                  </a:ext>
                </a:extLst>
              </a:tr>
              <a:tr h="281835">
                <a:tc>
                  <a:txBody>
                    <a:bodyPr/>
                    <a:lstStyle/>
                    <a:p>
                      <a:pPr algn="l" rtl="0" fontAlgn="base"/>
                      <a:r>
                        <a:rPr lang="en-US" sz="1800" b="0" i="0">
                          <a:solidFill>
                            <a:srgbClr val="000000"/>
                          </a:solidFill>
                          <a:effectLst/>
                          <a:latin typeface="Calibri"/>
                        </a:rPr>
                        <a:t>AUTHORS : </a:t>
                      </a:r>
                      <a:r>
                        <a:rPr lang="en-US" sz="1600" b="0" i="0" u="none" strike="noStrike">
                          <a:solidFill>
                            <a:srgbClr val="000000"/>
                          </a:solidFill>
                          <a:effectLst/>
                          <a:latin typeface="Calibri"/>
                        </a:rPr>
                        <a:t>Sanjeev </a:t>
                      </a:r>
                      <a:r>
                        <a:rPr lang="en-US" sz="1600" b="0" i="0" u="none" strike="noStrike" err="1">
                          <a:solidFill>
                            <a:srgbClr val="000000"/>
                          </a:solidFill>
                          <a:effectLst/>
                          <a:latin typeface="Calibri"/>
                        </a:rPr>
                        <a:t>Dhawana</a:t>
                      </a:r>
                      <a:r>
                        <a:rPr lang="en-US" sz="1600" b="0" i="0" u="none" strike="noStrike">
                          <a:solidFill>
                            <a:srgbClr val="000000"/>
                          </a:solidFill>
                          <a:effectLst/>
                          <a:latin typeface="Calibri"/>
                        </a:rPr>
                        <a:t> , Kulvinder </a:t>
                      </a:r>
                      <a:r>
                        <a:rPr lang="en-US" sz="1600" b="0" i="0" u="none" strike="noStrike" err="1">
                          <a:solidFill>
                            <a:srgbClr val="000000"/>
                          </a:solidFill>
                          <a:effectLst/>
                          <a:latin typeface="Calibri"/>
                        </a:rPr>
                        <a:t>Singhb</a:t>
                      </a:r>
                      <a:r>
                        <a:rPr lang="en-US" sz="1600" b="0" i="0" u="none" strike="noStrike">
                          <a:solidFill>
                            <a:srgbClr val="000000"/>
                          </a:solidFill>
                          <a:effectLst/>
                          <a:latin typeface="Calibri"/>
                        </a:rPr>
                        <a:t> , Jyoti</a:t>
                      </a:r>
                      <a:r>
                        <a:rPr lang="en-US" sz="1600" b="0" i="0">
                          <a:solidFill>
                            <a:srgbClr val="000000"/>
                          </a:solidFill>
                          <a:effectLst/>
                          <a:latin typeface="Calibri"/>
                        </a:rPr>
                        <a:t>​</a:t>
                      </a:r>
                      <a:endParaRPr lang="en-US" b="0" i="0">
                        <a:solidFill>
                          <a:srgbClr val="000000"/>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3006566754"/>
                  </a:ext>
                </a:extLst>
              </a:tr>
              <a:tr h="281835">
                <a:tc>
                  <a:txBody>
                    <a:bodyPr/>
                    <a:lstStyle/>
                    <a:p>
                      <a:pPr algn="l" rtl="0" fontAlgn="base"/>
                      <a:r>
                        <a:rPr lang="en-US" sz="1800" b="0" i="0">
                          <a:solidFill>
                            <a:srgbClr val="000000"/>
                          </a:solidFill>
                          <a:effectLst/>
                          <a:latin typeface="Calibri"/>
                        </a:rPr>
                        <a:t>Year of Publication : </a:t>
                      </a:r>
                      <a:r>
                        <a:rPr lang="en-US" sz="1600" b="0" i="0" u="none" strike="noStrike">
                          <a:solidFill>
                            <a:srgbClr val="000000"/>
                          </a:solidFill>
                          <a:effectLst/>
                          <a:latin typeface="Calibri"/>
                        </a:rPr>
                        <a:t>2017</a:t>
                      </a:r>
                      <a:r>
                        <a:rPr lang="en-US" sz="1600" b="0" i="0">
                          <a:solidFill>
                            <a:srgbClr val="000000"/>
                          </a:solidFill>
                          <a:effectLst/>
                          <a:latin typeface="Calibri"/>
                        </a:rPr>
                        <a:t>​</a:t>
                      </a:r>
                      <a:endParaRPr lang="en-US" b="0" i="0">
                        <a:solidFill>
                          <a:srgbClr val="000000"/>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2755354784"/>
                  </a:ext>
                </a:extLst>
              </a:tr>
              <a:tr h="281835">
                <a:tc>
                  <a:txBody>
                    <a:bodyPr/>
                    <a:lstStyle/>
                    <a:p>
                      <a:pPr algn="l" rtl="0" fontAlgn="base"/>
                      <a:r>
                        <a:rPr lang="en-US" sz="1800" b="0" i="0">
                          <a:solidFill>
                            <a:srgbClr val="000000"/>
                          </a:solidFill>
                          <a:effectLst/>
                          <a:latin typeface="Calibri"/>
                        </a:rPr>
                        <a:t>Journal/Conference/Book Chapter Name: </a:t>
                      </a:r>
                      <a:r>
                        <a:rPr lang="en-US" sz="1600" b="0" i="0" u="none" strike="noStrike">
                          <a:solidFill>
                            <a:srgbClr val="000000"/>
                          </a:solidFill>
                          <a:effectLst/>
                          <a:latin typeface="Calibri"/>
                        </a:rPr>
                        <a:t>Procedia Computer Science</a:t>
                      </a:r>
                      <a:r>
                        <a:rPr lang="en-US" sz="1600" b="0" i="0">
                          <a:solidFill>
                            <a:srgbClr val="000000"/>
                          </a:solidFill>
                          <a:effectLst/>
                          <a:latin typeface="Calibri"/>
                        </a:rPr>
                        <a:t>​</a:t>
                      </a:r>
                      <a:endParaRPr lang="en-US" b="0" i="0">
                        <a:solidFill>
                          <a:srgbClr val="000000"/>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3727212603"/>
                  </a:ext>
                </a:extLst>
              </a:tr>
              <a:tr h="281835">
                <a:tc>
                  <a:txBody>
                    <a:bodyPr/>
                    <a:lstStyle/>
                    <a:p>
                      <a:pPr algn="l" rtl="0" fontAlgn="base"/>
                      <a:r>
                        <a:rPr lang="en-US" sz="1800" b="0" i="0">
                          <a:solidFill>
                            <a:srgbClr val="000000"/>
                          </a:solidFill>
                          <a:effectLst/>
                          <a:latin typeface="Calibri"/>
                        </a:rPr>
                        <a:t>Technology / Algorithm Used :​ </a:t>
                      </a:r>
                      <a:r>
                        <a:rPr lang="en-US" sz="1600" b="0" i="0">
                          <a:solidFill>
                            <a:srgbClr val="000000"/>
                          </a:solidFill>
                          <a:effectLst/>
                          <a:latin typeface="Calibri"/>
                        </a:rPr>
                        <a:t>Machine learning</a:t>
                      </a: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4272814518"/>
                  </a:ext>
                </a:extLst>
              </a:tr>
              <a:tr h="281835">
                <a:tc>
                  <a:txBody>
                    <a:bodyPr/>
                    <a:lstStyle/>
                    <a:p>
                      <a:pPr algn="l" rtl="0" fontAlgn="base"/>
                      <a:r>
                        <a:rPr lang="en-US" sz="1800" b="0" i="0">
                          <a:solidFill>
                            <a:srgbClr val="000000"/>
                          </a:solidFill>
                          <a:effectLst/>
                          <a:latin typeface="Calibri"/>
                        </a:rPr>
                        <a:t>Summary : </a:t>
                      </a:r>
                      <a:r>
                        <a:rPr lang="en-US" sz="1600" b="0" i="0" u="none" strike="noStrike">
                          <a:solidFill>
                            <a:srgbClr val="000000"/>
                          </a:solidFill>
                          <a:effectLst/>
                          <a:latin typeface="Times New Roman"/>
                        </a:rPr>
                        <a:t>The main objective of this research is to build a collaborative filtering recommender system that is able to compute the item-to item similarity between any two movies using three different similarity measures: Pearson similarity, Cosine based similarity and Euclidean distance measure. The main goal is to integrate all three measures in a single system. This system generated high rated recommendations only, i.e. the movies which are rated greater than equal to three will be recommended to users to improve the quality of recommendations. </a:t>
                      </a:r>
                      <a:r>
                        <a:rPr lang="en-US" sz="1600" b="0" i="0">
                          <a:solidFill>
                            <a:srgbClr val="000000"/>
                          </a:solidFill>
                          <a:effectLst/>
                          <a:latin typeface="Times New Roman"/>
                        </a:rPr>
                        <a:t>​</a:t>
                      </a:r>
                      <a:endParaRPr lang="en-US" b="0" i="0">
                        <a:solidFill>
                          <a:srgbClr val="000000"/>
                        </a:solidFill>
                        <a:effectLst/>
                        <a:latin typeface="Times New Roman"/>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2297322863"/>
                  </a:ext>
                </a:extLst>
              </a:tr>
              <a:tr h="281835">
                <a:tc>
                  <a:txBody>
                    <a:bodyPr/>
                    <a:lstStyle/>
                    <a:p>
                      <a:pPr algn="l" rtl="0" fontAlgn="base"/>
                      <a:r>
                        <a:rPr lang="en-US" sz="1800" b="0" i="0">
                          <a:solidFill>
                            <a:srgbClr val="000000"/>
                          </a:solidFill>
                          <a:effectLst/>
                          <a:latin typeface="Calibri"/>
                        </a:rPr>
                        <a:t>Gap : </a:t>
                      </a:r>
                      <a:r>
                        <a:rPr lang="en-US" sz="1600" b="0" i="0" u="none" strike="noStrike">
                          <a:solidFill>
                            <a:srgbClr val="000000"/>
                          </a:solidFill>
                          <a:effectLst/>
                          <a:latin typeface="Times New Roman"/>
                        </a:rPr>
                        <a:t>The performance can be enhanced by distributing the recommender algorithm over multi-core, multi-thread online systems. One can directly implement the technique in distributed manner on Apache Spark or Mahout.</a:t>
                      </a:r>
                      <a:r>
                        <a:rPr lang="en-US" sz="1600" b="0" i="0">
                          <a:solidFill>
                            <a:srgbClr val="000000"/>
                          </a:solidFill>
                          <a:effectLst/>
                          <a:latin typeface="Times New Roman"/>
                        </a:rPr>
                        <a:t>​</a:t>
                      </a:r>
                      <a:endParaRPr lang="en-US" b="0" i="0">
                        <a:solidFill>
                          <a:srgbClr val="000000"/>
                        </a:solidFill>
                        <a:effectLst/>
                        <a:latin typeface="Times New Roman"/>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1150253071"/>
                  </a:ext>
                </a:extLst>
              </a:tr>
            </a:tbl>
          </a:graphicData>
        </a:graphic>
      </p:graphicFrame>
    </p:spTree>
    <p:extLst>
      <p:ext uri="{BB962C8B-B14F-4D97-AF65-F5344CB8AC3E}">
        <p14:creationId xmlns:p14="http://schemas.microsoft.com/office/powerpoint/2010/main" val="1832483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1110562391"/>
              </p:ext>
            </p:extLst>
          </p:nvPr>
        </p:nvGraphicFramePr>
        <p:xfrm>
          <a:off x="829690" y="1758015"/>
          <a:ext cx="7627750" cy="4419600"/>
        </p:xfrm>
        <a:graphic>
          <a:graphicData uri="http://schemas.openxmlformats.org/drawingml/2006/table">
            <a:tbl>
              <a:tblPr firstRow="1" bandRow="1">
                <a:tableStyleId>{5C22544A-7EE6-4342-B048-85BDC9FD1C3A}</a:tableStyleId>
              </a:tblPr>
              <a:tblGrid>
                <a:gridCol w="7627750">
                  <a:extLst>
                    <a:ext uri="{9D8B030D-6E8A-4147-A177-3AD203B41FA5}">
                      <a16:colId xmlns:a16="http://schemas.microsoft.com/office/drawing/2014/main" val="20000"/>
                    </a:ext>
                  </a:extLst>
                </a:gridCol>
              </a:tblGrid>
              <a:tr h="370840">
                <a:tc>
                  <a:txBody>
                    <a:bodyPr/>
                    <a:lstStyle/>
                    <a:p>
                      <a:r>
                        <a:rPr lang="en-US" err="1"/>
                        <a:t>S.No</a:t>
                      </a:r>
                      <a:r>
                        <a:rPr lang="en-US"/>
                        <a:t> : 7</a:t>
                      </a:r>
                    </a:p>
                  </a:txBody>
                  <a:tcPr/>
                </a:tc>
                <a:extLst>
                  <a:ext uri="{0D108BD9-81ED-4DB2-BD59-A6C34878D82A}">
                    <a16:rowId xmlns:a16="http://schemas.microsoft.com/office/drawing/2014/main" val="10000"/>
                  </a:ext>
                </a:extLst>
              </a:tr>
              <a:tr h="370840">
                <a:tc>
                  <a:txBody>
                    <a:bodyPr/>
                    <a:lstStyle/>
                    <a:p>
                      <a:pPr lvl="0" algn="l">
                        <a:lnSpc>
                          <a:spcPct val="100000"/>
                        </a:lnSpc>
                        <a:spcBef>
                          <a:spcPts val="0"/>
                        </a:spcBef>
                        <a:spcAft>
                          <a:spcPts val="0"/>
                        </a:spcAft>
                      </a:pPr>
                      <a:r>
                        <a:rPr lang="en-US"/>
                        <a:t>TITLE :</a:t>
                      </a:r>
                      <a:r>
                        <a:rPr lang="en-US" sz="1600" b="0" i="0" u="none" strike="noStrike" noProof="0">
                          <a:solidFill>
                            <a:srgbClr val="000000"/>
                          </a:solidFill>
                          <a:latin typeface="Calibri"/>
                        </a:rPr>
                        <a:t>Movie Recommendation System Using Machine Learning</a:t>
                      </a:r>
                      <a:r>
                        <a:rPr lang="en-US" sz="1400" b="0" i="0" u="none" strike="noStrike" noProof="0">
                          <a:solidFill>
                            <a:srgbClr val="000000"/>
                          </a:solidFill>
                          <a:latin typeface="Calibri"/>
                        </a:rPr>
                        <a:t> </a:t>
                      </a:r>
                      <a:endParaRPr lang="en-US" sz="1400">
                        <a:latin typeface="Calibri"/>
                      </a:endParaRPr>
                    </a:p>
                  </a:txBody>
                  <a:tcPr/>
                </a:tc>
                <a:extLst>
                  <a:ext uri="{0D108BD9-81ED-4DB2-BD59-A6C34878D82A}">
                    <a16:rowId xmlns:a16="http://schemas.microsoft.com/office/drawing/2014/main" val="10001"/>
                  </a:ext>
                </a:extLst>
              </a:tr>
              <a:tr h="370840">
                <a:tc>
                  <a:txBody>
                    <a:bodyPr/>
                    <a:lstStyle/>
                    <a:p>
                      <a:pPr lvl="0" algn="l">
                        <a:lnSpc>
                          <a:spcPct val="100000"/>
                        </a:lnSpc>
                        <a:spcBef>
                          <a:spcPts val="0"/>
                        </a:spcBef>
                        <a:spcAft>
                          <a:spcPts val="0"/>
                        </a:spcAft>
                      </a:pPr>
                      <a:r>
                        <a:rPr lang="en-US"/>
                        <a:t>AUTHORS : </a:t>
                      </a:r>
                      <a:r>
                        <a:rPr lang="en-US" sz="1600" b="0" i="0" u="none" strike="noStrike" noProof="0">
                          <a:solidFill>
                            <a:srgbClr val="000000"/>
                          </a:solidFill>
                          <a:latin typeface="Calibri"/>
                        </a:rPr>
                        <a:t>F. Furtado , A Singh</a:t>
                      </a:r>
                      <a:endParaRPr lang="en-US" sz="1600">
                        <a:latin typeface="Calibri"/>
                      </a:endParaRPr>
                    </a:p>
                  </a:txBody>
                  <a:tcPr/>
                </a:tc>
                <a:extLst>
                  <a:ext uri="{0D108BD9-81ED-4DB2-BD59-A6C34878D82A}">
                    <a16:rowId xmlns:a16="http://schemas.microsoft.com/office/drawing/2014/main" val="10002"/>
                  </a:ext>
                </a:extLst>
              </a:tr>
              <a:tr h="370840">
                <a:tc>
                  <a:txBody>
                    <a:bodyPr/>
                    <a:lstStyle/>
                    <a:p>
                      <a:r>
                        <a:rPr lang="en-US"/>
                        <a:t>Year of</a:t>
                      </a:r>
                      <a:r>
                        <a:rPr lang="en-US" baseline="0"/>
                        <a:t> Publication : </a:t>
                      </a:r>
                      <a:r>
                        <a:rPr lang="en-US" sz="1600" b="0" i="0" u="none" strike="noStrike" baseline="0" noProof="0">
                          <a:solidFill>
                            <a:srgbClr val="000000"/>
                          </a:solidFill>
                          <a:latin typeface="Times New Roman"/>
                        </a:rPr>
                        <a:t>2020</a:t>
                      </a:r>
                      <a:endParaRPr lang="en-US" sz="1600"/>
                    </a:p>
                  </a:txBody>
                  <a:tcPr/>
                </a:tc>
                <a:extLst>
                  <a:ext uri="{0D108BD9-81ED-4DB2-BD59-A6C34878D82A}">
                    <a16:rowId xmlns:a16="http://schemas.microsoft.com/office/drawing/2014/main" val="10003"/>
                  </a:ext>
                </a:extLst>
              </a:tr>
              <a:tr h="370840">
                <a:tc>
                  <a:txBody>
                    <a:bodyPr/>
                    <a:lstStyle/>
                    <a:p>
                      <a:pPr lvl="0" algn="l">
                        <a:lnSpc>
                          <a:spcPct val="100000"/>
                        </a:lnSpc>
                        <a:spcBef>
                          <a:spcPts val="0"/>
                        </a:spcBef>
                        <a:spcAft>
                          <a:spcPts val="0"/>
                        </a:spcAft>
                      </a:pPr>
                      <a:r>
                        <a:rPr lang="en-US"/>
                        <a:t>Journal/Conference</a:t>
                      </a:r>
                      <a:r>
                        <a:rPr lang="en-US" baseline="0"/>
                        <a:t>/Book Chapter Name: </a:t>
                      </a:r>
                      <a:r>
                        <a:rPr lang="en-US" sz="1600" b="0" i="0" u="none" strike="noStrike" baseline="0" noProof="0">
                          <a:solidFill>
                            <a:srgbClr val="000000"/>
                          </a:solidFill>
                          <a:latin typeface="Calibri"/>
                        </a:rPr>
                        <a:t>IJRIE</a:t>
                      </a:r>
                      <a:r>
                        <a:rPr lang="en-US" sz="1600" b="1" i="0" u="none" strike="noStrike" baseline="0" noProof="0">
                          <a:solidFill>
                            <a:srgbClr val="000000"/>
                          </a:solidFill>
                          <a:latin typeface="Calibri"/>
                        </a:rPr>
                        <a:t> </a:t>
                      </a:r>
                      <a:r>
                        <a:rPr lang="en-US" sz="1600" b="0" i="0" u="none" strike="noStrike" baseline="0" noProof="0">
                          <a:solidFill>
                            <a:srgbClr val="000000"/>
                          </a:solidFill>
                          <a:latin typeface="Calibri"/>
                        </a:rPr>
                        <a:t>- International Journal of Research in Industrial Engineering </a:t>
                      </a:r>
                      <a:endParaRPr lang="en-US" sz="1600">
                        <a:latin typeface="Calibri"/>
                      </a:endParaRPr>
                    </a:p>
                  </a:txBody>
                  <a:tcPr/>
                </a:tc>
                <a:extLst>
                  <a:ext uri="{0D108BD9-81ED-4DB2-BD59-A6C34878D82A}">
                    <a16:rowId xmlns:a16="http://schemas.microsoft.com/office/drawing/2014/main" val="10004"/>
                  </a:ext>
                </a:extLst>
              </a:tr>
              <a:tr h="370840">
                <a:tc>
                  <a:txBody>
                    <a:bodyPr/>
                    <a:lstStyle/>
                    <a:p>
                      <a:pPr lvl="0" algn="l">
                        <a:lnSpc>
                          <a:spcPct val="100000"/>
                        </a:lnSpc>
                        <a:spcBef>
                          <a:spcPts val="0"/>
                        </a:spcBef>
                        <a:spcAft>
                          <a:spcPts val="0"/>
                        </a:spcAft>
                        <a:buNone/>
                      </a:pPr>
                      <a:r>
                        <a:rPr lang="en-US" sz="1800" b="0" i="0" u="none" strike="noStrike" noProof="0">
                          <a:solidFill>
                            <a:srgbClr val="000000"/>
                          </a:solidFill>
                          <a:latin typeface="Calibri"/>
                        </a:rPr>
                        <a:t>Technology / Algorithm Used : </a:t>
                      </a:r>
                      <a:r>
                        <a:rPr lang="en-US" sz="1600" b="0" i="0" u="none" strike="noStrike" noProof="0">
                          <a:solidFill>
                            <a:srgbClr val="000000"/>
                          </a:solidFill>
                          <a:latin typeface="Calibri"/>
                        </a:rPr>
                        <a:t>Content based and collaborative filtering</a:t>
                      </a:r>
                    </a:p>
                  </a:txBody>
                  <a:tcPr/>
                </a:tc>
                <a:extLst>
                  <a:ext uri="{0D108BD9-81ED-4DB2-BD59-A6C34878D82A}">
                    <a16:rowId xmlns:a16="http://schemas.microsoft.com/office/drawing/2014/main" val="10005"/>
                  </a:ext>
                </a:extLst>
              </a:tr>
              <a:tr h="370840">
                <a:tc>
                  <a:txBody>
                    <a:bodyPr/>
                    <a:lstStyle/>
                    <a:p>
                      <a:pPr lvl="0" algn="l">
                        <a:lnSpc>
                          <a:spcPct val="100000"/>
                        </a:lnSpc>
                        <a:spcBef>
                          <a:spcPts val="0"/>
                        </a:spcBef>
                        <a:spcAft>
                          <a:spcPts val="0"/>
                        </a:spcAft>
                      </a:pPr>
                      <a:r>
                        <a:rPr lang="en-US"/>
                        <a:t>Summary</a:t>
                      </a:r>
                      <a:r>
                        <a:rPr lang="en-US" baseline="0"/>
                        <a:t> : </a:t>
                      </a:r>
                      <a:r>
                        <a:rPr lang="en-US" sz="1600" b="0" i="0" u="none" strike="noStrike" baseline="0" noProof="0">
                          <a:solidFill>
                            <a:srgbClr val="000000"/>
                          </a:solidFill>
                          <a:latin typeface="Calibri"/>
                        </a:rPr>
                        <a:t>The main aim of recommendation system is to reduce human effort by suggesting movies based on the user’s interests.  A model combining both content-based and collaborative approach is used. As most of the users do not provide ratings, the rating matrix becomes very sparse, this system bridges this gap .</a:t>
                      </a:r>
                      <a:r>
                        <a:rPr lang="en-US" sz="1600" b="0" i="0" u="none" strike="noStrike" baseline="0" noProof="0">
                          <a:solidFill>
                            <a:srgbClr val="000000"/>
                          </a:solidFill>
                        </a:rPr>
                        <a:t>Improves sparsity by making rating as mandatory. </a:t>
                      </a:r>
                      <a:r>
                        <a:rPr lang="en-US" sz="1600" b="0" i="0" u="none" strike="noStrike" baseline="0" noProof="0">
                          <a:solidFill>
                            <a:srgbClr val="000000"/>
                          </a:solidFill>
                          <a:latin typeface="Calibri"/>
                        </a:rPr>
                        <a:t>The problem of over-specialization is resolved using neighborhood-based collaborative techniques. </a:t>
                      </a:r>
                      <a:endParaRPr lang="en-US" sz="1300" b="0" i="0" u="none" strike="noStrike" baseline="0" noProof="0">
                        <a:solidFill>
                          <a:srgbClr val="000000"/>
                        </a:solidFill>
                        <a:latin typeface="Times New Roman"/>
                      </a:endParaRPr>
                    </a:p>
                  </a:txBody>
                  <a:tcPr/>
                </a:tc>
                <a:extLst>
                  <a:ext uri="{0D108BD9-81ED-4DB2-BD59-A6C34878D82A}">
                    <a16:rowId xmlns:a16="http://schemas.microsoft.com/office/drawing/2014/main" val="10006"/>
                  </a:ext>
                </a:extLst>
              </a:tr>
              <a:tr h="370840">
                <a:tc>
                  <a:txBody>
                    <a:bodyPr/>
                    <a:lstStyle/>
                    <a:p>
                      <a:pPr lvl="0" algn="just">
                        <a:lnSpc>
                          <a:spcPct val="100000"/>
                        </a:lnSpc>
                        <a:spcBef>
                          <a:spcPts val="0"/>
                        </a:spcBef>
                        <a:spcAft>
                          <a:spcPts val="0"/>
                        </a:spcAft>
                      </a:pPr>
                      <a:r>
                        <a:rPr lang="en-US"/>
                        <a:t>Gap</a:t>
                      </a:r>
                      <a:r>
                        <a:rPr lang="en-US" baseline="0"/>
                        <a:t> : </a:t>
                      </a:r>
                      <a:r>
                        <a:rPr lang="en-US" sz="1600" b="0" i="0" u="none" strike="noStrike" baseline="0" noProof="0">
                          <a:solidFill>
                            <a:srgbClr val="000000"/>
                          </a:solidFill>
                          <a:latin typeface="Calibri"/>
                        </a:rPr>
                        <a:t>Here more importance is given to rating characteristics than various properties.</a:t>
                      </a:r>
                      <a:r>
                        <a:rPr lang="en-US" sz="1300" b="0" i="0" u="none" strike="noStrike" baseline="0" noProof="0">
                          <a:solidFill>
                            <a:srgbClr val="000000"/>
                          </a:solidFill>
                          <a:latin typeface="Times New Roman"/>
                        </a:rPr>
                        <a:t> </a:t>
                      </a:r>
                      <a:endParaRPr lang="en-US"/>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20000" y="228600"/>
            <a:ext cx="1266825" cy="12668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3003659081"/>
              </p:ext>
            </p:extLst>
          </p:nvPr>
        </p:nvGraphicFramePr>
        <p:xfrm>
          <a:off x="719451" y="1717401"/>
          <a:ext cx="7975875" cy="4597400"/>
        </p:xfrm>
        <a:graphic>
          <a:graphicData uri="http://schemas.openxmlformats.org/drawingml/2006/table">
            <a:tbl>
              <a:tblPr firstRow="1" bandRow="1">
                <a:tableStyleId>{5C22544A-7EE6-4342-B048-85BDC9FD1C3A}</a:tableStyleId>
              </a:tblPr>
              <a:tblGrid>
                <a:gridCol w="7975875">
                  <a:extLst>
                    <a:ext uri="{9D8B030D-6E8A-4147-A177-3AD203B41FA5}">
                      <a16:colId xmlns:a16="http://schemas.microsoft.com/office/drawing/2014/main" val="20000"/>
                    </a:ext>
                  </a:extLst>
                </a:gridCol>
              </a:tblGrid>
              <a:tr h="370840">
                <a:tc>
                  <a:txBody>
                    <a:bodyPr/>
                    <a:lstStyle/>
                    <a:p>
                      <a:r>
                        <a:rPr lang="en-US" err="1"/>
                        <a:t>S.No</a:t>
                      </a:r>
                      <a:r>
                        <a:rPr lang="en-US"/>
                        <a:t> : 8</a:t>
                      </a:r>
                    </a:p>
                  </a:txBody>
                  <a:tcPr/>
                </a:tc>
                <a:extLst>
                  <a:ext uri="{0D108BD9-81ED-4DB2-BD59-A6C34878D82A}">
                    <a16:rowId xmlns:a16="http://schemas.microsoft.com/office/drawing/2014/main" val="10000"/>
                  </a:ext>
                </a:extLst>
              </a:tr>
              <a:tr h="370840">
                <a:tc>
                  <a:txBody>
                    <a:bodyPr/>
                    <a:lstStyle/>
                    <a:p>
                      <a:r>
                        <a:rPr lang="en-US"/>
                        <a:t>TITLE : </a:t>
                      </a:r>
                      <a:r>
                        <a:rPr lang="en-US" sz="1600" b="0" i="0" u="none" strike="noStrike" noProof="0">
                          <a:solidFill>
                            <a:srgbClr val="222222"/>
                          </a:solidFill>
                          <a:latin typeface="Calibri"/>
                        </a:rPr>
                        <a:t>Movie Recommendation Algorithm Using Social Network Analysis to Alleviate Cold-Start problem</a:t>
                      </a:r>
                      <a:endParaRPr lang="en-US" sz="1600">
                        <a:latin typeface="Calibri"/>
                      </a:endParaRPr>
                    </a:p>
                  </a:txBody>
                  <a:tcPr/>
                </a:tc>
                <a:extLst>
                  <a:ext uri="{0D108BD9-81ED-4DB2-BD59-A6C34878D82A}">
                    <a16:rowId xmlns:a16="http://schemas.microsoft.com/office/drawing/2014/main" val="10001"/>
                  </a:ext>
                </a:extLst>
              </a:tr>
              <a:tr h="370840">
                <a:tc>
                  <a:txBody>
                    <a:bodyPr/>
                    <a:lstStyle/>
                    <a:p>
                      <a:r>
                        <a:rPr lang="en-US"/>
                        <a:t>AUTHORS :</a:t>
                      </a:r>
                      <a:r>
                        <a:rPr lang="en-US" sz="1600" b="0" i="0" u="none" strike="noStrike" noProof="0" err="1">
                          <a:latin typeface="Calibri"/>
                        </a:rPr>
                        <a:t>Khamphaphone</a:t>
                      </a:r>
                      <a:r>
                        <a:rPr lang="en-US" sz="1600" b="0" i="0" u="none" strike="noStrike" noProof="0">
                          <a:latin typeface="Calibri"/>
                        </a:rPr>
                        <a:t> </a:t>
                      </a:r>
                      <a:r>
                        <a:rPr lang="en-US" sz="1600" b="0" i="0" u="none" strike="noStrike" noProof="0" err="1">
                          <a:latin typeface="Calibri"/>
                        </a:rPr>
                        <a:t>Xinchang</a:t>
                      </a:r>
                      <a:r>
                        <a:rPr lang="en-US" sz="1600" b="0" i="0" u="none" strike="noStrike" noProof="0">
                          <a:latin typeface="Calibri"/>
                        </a:rPr>
                        <a:t>, </a:t>
                      </a:r>
                      <a:r>
                        <a:rPr lang="en-US" sz="1600" b="0" i="0" u="none" strike="noStrike" noProof="0" err="1">
                          <a:latin typeface="Calibri"/>
                        </a:rPr>
                        <a:t>Phonexay</a:t>
                      </a:r>
                      <a:r>
                        <a:rPr lang="en-US" sz="1600" b="0" i="0" u="none" strike="noStrike" noProof="0">
                          <a:latin typeface="Calibri"/>
                        </a:rPr>
                        <a:t> </a:t>
                      </a:r>
                      <a:r>
                        <a:rPr lang="en-US" sz="1600" b="0" i="0" u="none" strike="noStrike" noProof="0" err="1">
                          <a:latin typeface="Calibri"/>
                        </a:rPr>
                        <a:t>Vilakone</a:t>
                      </a:r>
                      <a:r>
                        <a:rPr lang="en-US" sz="1600" b="0" i="0" u="none" strike="noStrike" noProof="0">
                          <a:latin typeface="Calibri"/>
                        </a:rPr>
                        <a:t>, Doo-Soon Park</a:t>
                      </a:r>
                      <a:endParaRPr lang="en-US" sz="1600" b="0" i="0" u="none" strike="noStrike" noProof="0">
                        <a:solidFill>
                          <a:srgbClr val="000000"/>
                        </a:solidFill>
                        <a:latin typeface="Calibri"/>
                      </a:endParaRPr>
                    </a:p>
                  </a:txBody>
                  <a:tcPr/>
                </a:tc>
                <a:extLst>
                  <a:ext uri="{0D108BD9-81ED-4DB2-BD59-A6C34878D82A}">
                    <a16:rowId xmlns:a16="http://schemas.microsoft.com/office/drawing/2014/main" val="10002"/>
                  </a:ext>
                </a:extLst>
              </a:tr>
              <a:tr h="370840">
                <a:tc>
                  <a:txBody>
                    <a:bodyPr/>
                    <a:lstStyle/>
                    <a:p>
                      <a:pPr lvl="0" algn="l">
                        <a:lnSpc>
                          <a:spcPct val="100000"/>
                        </a:lnSpc>
                        <a:spcBef>
                          <a:spcPts val="0"/>
                        </a:spcBef>
                        <a:spcAft>
                          <a:spcPts val="0"/>
                        </a:spcAft>
                      </a:pPr>
                      <a:r>
                        <a:rPr lang="en-US"/>
                        <a:t>Year of</a:t>
                      </a:r>
                      <a:r>
                        <a:rPr lang="en-US" baseline="0"/>
                        <a:t> Publication :</a:t>
                      </a:r>
                      <a:r>
                        <a:rPr lang="en-US" sz="1600" b="0" i="0" u="none" strike="noStrike" baseline="0" noProof="0">
                          <a:solidFill>
                            <a:srgbClr val="000000"/>
                          </a:solidFill>
                          <a:latin typeface="Calibri"/>
                        </a:rPr>
                        <a:t>2019</a:t>
                      </a:r>
                      <a:endParaRPr lang="en-US" sz="1600">
                        <a:latin typeface="Calibri"/>
                      </a:endParaRPr>
                    </a:p>
                  </a:txBody>
                  <a:tcPr/>
                </a:tc>
                <a:extLst>
                  <a:ext uri="{0D108BD9-81ED-4DB2-BD59-A6C34878D82A}">
                    <a16:rowId xmlns:a16="http://schemas.microsoft.com/office/drawing/2014/main" val="10003"/>
                  </a:ext>
                </a:extLst>
              </a:tr>
              <a:tr h="370840">
                <a:tc>
                  <a:txBody>
                    <a:bodyPr/>
                    <a:lstStyle/>
                    <a:p>
                      <a:r>
                        <a:rPr lang="en-US"/>
                        <a:t>Journal/Conference</a:t>
                      </a:r>
                      <a:r>
                        <a:rPr lang="en-US" baseline="0"/>
                        <a:t>/Book Chapter Name: </a:t>
                      </a:r>
                      <a:r>
                        <a:rPr lang="en-US" sz="1600" b="0" i="0" u="none" strike="noStrike" baseline="0" noProof="0">
                          <a:solidFill>
                            <a:srgbClr val="222222"/>
                          </a:solidFill>
                          <a:latin typeface="Calibri"/>
                        </a:rPr>
                        <a:t>Journal of Information Processing</a:t>
                      </a:r>
                      <a:endParaRPr lang="en-US" sz="1600">
                        <a:latin typeface="Calibri"/>
                      </a:endParaRPr>
                    </a:p>
                  </a:txBody>
                  <a:tcPr/>
                </a:tc>
                <a:extLst>
                  <a:ext uri="{0D108BD9-81ED-4DB2-BD59-A6C34878D82A}">
                    <a16:rowId xmlns:a16="http://schemas.microsoft.com/office/drawing/2014/main" val="10004"/>
                  </a:ext>
                </a:extLst>
              </a:tr>
              <a:tr h="370840">
                <a:tc>
                  <a:txBody>
                    <a:bodyPr/>
                    <a:lstStyle/>
                    <a:p>
                      <a:r>
                        <a:rPr lang="en-US"/>
                        <a:t>Technology / Algorithm Used :</a:t>
                      </a:r>
                      <a:r>
                        <a:rPr lang="en-US" sz="1600"/>
                        <a:t> Machine learning</a:t>
                      </a:r>
                    </a:p>
                  </a:txBody>
                  <a:tcPr/>
                </a:tc>
                <a:extLst>
                  <a:ext uri="{0D108BD9-81ED-4DB2-BD59-A6C34878D82A}">
                    <a16:rowId xmlns:a16="http://schemas.microsoft.com/office/drawing/2014/main" val="10005"/>
                  </a:ext>
                </a:extLst>
              </a:tr>
              <a:tr h="370840">
                <a:tc>
                  <a:txBody>
                    <a:bodyPr/>
                    <a:lstStyle/>
                    <a:p>
                      <a:r>
                        <a:rPr lang="en-US"/>
                        <a:t>Summary</a:t>
                      </a:r>
                      <a:r>
                        <a:rPr lang="en-US" baseline="0"/>
                        <a:t> : </a:t>
                      </a:r>
                      <a:r>
                        <a:rPr lang="en-US" sz="1600" b="0" i="0" u="none" strike="noStrike" baseline="0" noProof="0">
                          <a:solidFill>
                            <a:srgbClr val="000000"/>
                          </a:solidFill>
                          <a:latin typeface="Calibri"/>
                        </a:rPr>
                        <a:t>In this paper, a movie recommendation system is proposed by using social network analysis and collaborative filtering to solve this problem associated with cold start.</a:t>
                      </a:r>
                      <a:endParaRPr lang="en-US"/>
                    </a:p>
                    <a:p>
                      <a:pPr lvl="0">
                        <a:buNone/>
                      </a:pPr>
                      <a:r>
                        <a:rPr lang="en-US" sz="1200" b="0" i="0" u="none" strike="noStrike" baseline="0" noProof="0">
                          <a:solidFill>
                            <a:srgbClr val="222222"/>
                          </a:solidFill>
                          <a:latin typeface="Open Sans"/>
                        </a:rPr>
                        <a:t>In this </a:t>
                      </a:r>
                      <a:r>
                        <a:rPr lang="en-US" sz="1200" b="0" i="0" u="none" strike="noStrike" baseline="0" noProof="0" err="1">
                          <a:solidFill>
                            <a:srgbClr val="222222"/>
                          </a:solidFill>
                          <a:latin typeface="Open Sans"/>
                        </a:rPr>
                        <a:t>paper,they</a:t>
                      </a:r>
                      <a:r>
                        <a:rPr lang="en-US" sz="1200" b="0" i="0" u="none" strike="noStrike" baseline="0" noProof="0">
                          <a:solidFill>
                            <a:srgbClr val="222222"/>
                          </a:solidFill>
                          <a:latin typeface="Open Sans"/>
                        </a:rPr>
                        <a:t> proposed an alternative approach for the recommender system using both SNA and CF</a:t>
                      </a:r>
                      <a:r>
                        <a:rPr lang="en-US" sz="1600" b="0" i="0" u="none" strike="noStrike" baseline="0" noProof="0">
                          <a:solidFill>
                            <a:srgbClr val="000000"/>
                          </a:solidFill>
                          <a:latin typeface="Calibri"/>
                        </a:rPr>
                        <a:t> .Personal propensity of users such as age, gender, and occupation is applied to make relationship matrix between users, and the relationship matrix is applied to cluster user by using community detection based on edge betweenness centrality</a:t>
                      </a:r>
                      <a:r>
                        <a:rPr lang="en-US" sz="1300" b="0" i="0" u="none" strike="noStrike" baseline="0" noProof="0">
                          <a:solidFill>
                            <a:srgbClr val="000000"/>
                          </a:solidFill>
                          <a:latin typeface="Times New Roman"/>
                        </a:rPr>
                        <a:t>. </a:t>
                      </a:r>
                      <a:endParaRPr lang="en-US"/>
                    </a:p>
                  </a:txBody>
                  <a:tcPr/>
                </a:tc>
                <a:extLst>
                  <a:ext uri="{0D108BD9-81ED-4DB2-BD59-A6C34878D82A}">
                    <a16:rowId xmlns:a16="http://schemas.microsoft.com/office/drawing/2014/main" val="10006"/>
                  </a:ext>
                </a:extLst>
              </a:tr>
              <a:tr h="370840">
                <a:tc>
                  <a:txBody>
                    <a:bodyPr/>
                    <a:lstStyle/>
                    <a:p>
                      <a:pPr lvl="0" algn="just">
                        <a:lnSpc>
                          <a:spcPct val="100000"/>
                        </a:lnSpc>
                        <a:spcBef>
                          <a:spcPts val="0"/>
                        </a:spcBef>
                        <a:spcAft>
                          <a:spcPts val="0"/>
                        </a:spcAft>
                      </a:pPr>
                      <a:r>
                        <a:rPr lang="en-US"/>
                        <a:t>Gap</a:t>
                      </a:r>
                      <a:r>
                        <a:rPr lang="en-US" baseline="0"/>
                        <a:t> : </a:t>
                      </a:r>
                      <a:r>
                        <a:rPr lang="en-US" sz="1600" b="0" i="0" u="none" strike="noStrike" baseline="0" noProof="0">
                          <a:solidFill>
                            <a:srgbClr val="000000"/>
                          </a:solidFill>
                          <a:latin typeface="Calibri"/>
                        </a:rPr>
                        <a:t>The implementation processed in this paper using R programming took a very long time. Therefore, we propose to reduce the experiment time. </a:t>
                      </a:r>
                      <a:endParaRPr lang="en-US" sz="1600">
                        <a:latin typeface="Calibri"/>
                      </a:endParaRP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877175" y="152400"/>
            <a:ext cx="1266825" cy="126682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3554146095"/>
              </p:ext>
            </p:extLst>
          </p:nvPr>
        </p:nvGraphicFramePr>
        <p:xfrm>
          <a:off x="597609" y="1711598"/>
          <a:ext cx="8015204" cy="4175760"/>
        </p:xfrm>
        <a:graphic>
          <a:graphicData uri="http://schemas.openxmlformats.org/drawingml/2006/table">
            <a:tbl>
              <a:tblPr firstRow="1" bandRow="1">
                <a:tableStyleId>{5C22544A-7EE6-4342-B048-85BDC9FD1C3A}</a:tableStyleId>
              </a:tblPr>
              <a:tblGrid>
                <a:gridCol w="8015204">
                  <a:extLst>
                    <a:ext uri="{9D8B030D-6E8A-4147-A177-3AD203B41FA5}">
                      <a16:colId xmlns:a16="http://schemas.microsoft.com/office/drawing/2014/main" val="20000"/>
                    </a:ext>
                  </a:extLst>
                </a:gridCol>
              </a:tblGrid>
              <a:tr h="370840">
                <a:tc>
                  <a:txBody>
                    <a:bodyPr/>
                    <a:lstStyle/>
                    <a:p>
                      <a:r>
                        <a:rPr lang="en-US" err="1"/>
                        <a:t>S.No</a:t>
                      </a:r>
                      <a:r>
                        <a:rPr lang="en-US"/>
                        <a:t> : 9</a:t>
                      </a:r>
                    </a:p>
                  </a:txBody>
                  <a:tcPr/>
                </a:tc>
                <a:extLst>
                  <a:ext uri="{0D108BD9-81ED-4DB2-BD59-A6C34878D82A}">
                    <a16:rowId xmlns:a16="http://schemas.microsoft.com/office/drawing/2014/main" val="10000"/>
                  </a:ext>
                </a:extLst>
              </a:tr>
              <a:tr h="370840">
                <a:tc>
                  <a:txBody>
                    <a:bodyPr/>
                    <a:lstStyle/>
                    <a:p>
                      <a:pPr lvl="0" algn="l">
                        <a:lnSpc>
                          <a:spcPct val="100000"/>
                        </a:lnSpc>
                        <a:spcBef>
                          <a:spcPts val="0"/>
                        </a:spcBef>
                        <a:spcAft>
                          <a:spcPts val="0"/>
                        </a:spcAft>
                      </a:pPr>
                      <a:r>
                        <a:rPr lang="en-US"/>
                        <a:t>TITLE : </a:t>
                      </a:r>
                      <a:r>
                        <a:rPr lang="en-US" sz="1600" b="0" i="0" u="none" strike="noStrike" noProof="0">
                          <a:solidFill>
                            <a:srgbClr val="121212"/>
                          </a:solidFill>
                          <a:latin typeface="Calibri"/>
                        </a:rPr>
                        <a:t>Implementation of online product recommendation system using collaborative filtering</a:t>
                      </a:r>
                    </a:p>
                  </a:txBody>
                  <a:tcPr/>
                </a:tc>
                <a:extLst>
                  <a:ext uri="{0D108BD9-81ED-4DB2-BD59-A6C34878D82A}">
                    <a16:rowId xmlns:a16="http://schemas.microsoft.com/office/drawing/2014/main" val="10001"/>
                  </a:ext>
                </a:extLst>
              </a:tr>
              <a:tr h="370840">
                <a:tc>
                  <a:txBody>
                    <a:bodyPr/>
                    <a:lstStyle/>
                    <a:p>
                      <a:r>
                        <a:rPr lang="en-US"/>
                        <a:t>AUTHORS : </a:t>
                      </a:r>
                      <a:r>
                        <a:rPr lang="en-US" sz="1600" b="0" i="0" u="none" strike="noStrike" noProof="0">
                          <a:solidFill>
                            <a:srgbClr val="000000"/>
                          </a:solidFill>
                          <a:latin typeface="Calibri"/>
                        </a:rPr>
                        <a:t>Shivani Patel and Pooja </a:t>
                      </a:r>
                      <a:r>
                        <a:rPr lang="en-US" sz="1600" b="0" i="0" u="none" strike="noStrike" noProof="0" err="1">
                          <a:solidFill>
                            <a:srgbClr val="000000"/>
                          </a:solidFill>
                          <a:latin typeface="Calibri"/>
                        </a:rPr>
                        <a:t>Songadkar</a:t>
                      </a:r>
                      <a:endParaRPr lang="en-US" sz="1600" err="1">
                        <a:latin typeface="Calibri"/>
                      </a:endParaRPr>
                    </a:p>
                  </a:txBody>
                  <a:tcPr/>
                </a:tc>
                <a:extLst>
                  <a:ext uri="{0D108BD9-81ED-4DB2-BD59-A6C34878D82A}">
                    <a16:rowId xmlns:a16="http://schemas.microsoft.com/office/drawing/2014/main" val="10002"/>
                  </a:ext>
                </a:extLst>
              </a:tr>
              <a:tr h="370840">
                <a:tc>
                  <a:txBody>
                    <a:bodyPr/>
                    <a:lstStyle/>
                    <a:p>
                      <a:r>
                        <a:rPr lang="en-US"/>
                        <a:t>Year of</a:t>
                      </a:r>
                      <a:r>
                        <a:rPr lang="en-US" baseline="0"/>
                        <a:t> Publication : </a:t>
                      </a:r>
                      <a:r>
                        <a:rPr lang="en-US" sz="1600" b="0" i="0" u="none" strike="noStrike" baseline="0" noProof="0">
                          <a:solidFill>
                            <a:srgbClr val="000000"/>
                          </a:solidFill>
                          <a:latin typeface="Calibri"/>
                        </a:rPr>
                        <a:t>2019</a:t>
                      </a:r>
                      <a:endParaRPr lang="en-US" sz="1600">
                        <a:latin typeface="Calibri"/>
                      </a:endParaRPr>
                    </a:p>
                  </a:txBody>
                  <a:tcPr/>
                </a:tc>
                <a:extLst>
                  <a:ext uri="{0D108BD9-81ED-4DB2-BD59-A6C34878D82A}">
                    <a16:rowId xmlns:a16="http://schemas.microsoft.com/office/drawing/2014/main" val="10003"/>
                  </a:ext>
                </a:extLst>
              </a:tr>
              <a:tr h="370840">
                <a:tc>
                  <a:txBody>
                    <a:bodyPr/>
                    <a:lstStyle/>
                    <a:p>
                      <a:pPr lvl="0" algn="l">
                        <a:lnSpc>
                          <a:spcPct val="100000"/>
                        </a:lnSpc>
                        <a:spcBef>
                          <a:spcPts val="0"/>
                        </a:spcBef>
                        <a:spcAft>
                          <a:spcPts val="0"/>
                        </a:spcAft>
                      </a:pPr>
                      <a:r>
                        <a:rPr lang="en-US"/>
                        <a:t>Journal/Conference</a:t>
                      </a:r>
                      <a:r>
                        <a:rPr lang="en-US" baseline="0"/>
                        <a:t>/Book Chapter Name: </a:t>
                      </a:r>
                      <a:r>
                        <a:rPr lang="en-US" sz="1600" b="0" i="0" u="none" strike="noStrike" baseline="0" noProof="0">
                          <a:solidFill>
                            <a:srgbClr val="000000"/>
                          </a:solidFill>
                          <a:latin typeface="Calibri"/>
                        </a:rPr>
                        <a:t>International Journal of Advanced Research</a:t>
                      </a:r>
                      <a:endParaRPr lang="en-US" sz="1600">
                        <a:latin typeface="Calibri"/>
                      </a:endParaRPr>
                    </a:p>
                  </a:txBody>
                  <a:tcPr/>
                </a:tc>
                <a:extLst>
                  <a:ext uri="{0D108BD9-81ED-4DB2-BD59-A6C34878D82A}">
                    <a16:rowId xmlns:a16="http://schemas.microsoft.com/office/drawing/2014/main" val="10004"/>
                  </a:ext>
                </a:extLst>
              </a:tr>
              <a:tr h="370840">
                <a:tc>
                  <a:txBody>
                    <a:bodyPr/>
                    <a:lstStyle/>
                    <a:p>
                      <a:r>
                        <a:rPr lang="en-US"/>
                        <a:t>Technology / Algorithm Used : </a:t>
                      </a:r>
                      <a:r>
                        <a:rPr lang="en-US" sz="1600"/>
                        <a:t>Machine Learning</a:t>
                      </a:r>
                      <a:endParaRPr lang="en-US" sz="1600" err="1"/>
                    </a:p>
                  </a:txBody>
                  <a:tcPr/>
                </a:tc>
                <a:extLst>
                  <a:ext uri="{0D108BD9-81ED-4DB2-BD59-A6C34878D82A}">
                    <a16:rowId xmlns:a16="http://schemas.microsoft.com/office/drawing/2014/main" val="10005"/>
                  </a:ext>
                </a:extLst>
              </a:tr>
              <a:tr h="370840">
                <a:tc>
                  <a:txBody>
                    <a:bodyPr/>
                    <a:lstStyle/>
                    <a:p>
                      <a:r>
                        <a:rPr lang="en-US"/>
                        <a:t>Summary</a:t>
                      </a:r>
                      <a:r>
                        <a:rPr lang="en-US" baseline="0"/>
                        <a:t> :</a:t>
                      </a:r>
                      <a:r>
                        <a:rPr lang="en-US" sz="1600" b="0" i="0" u="none" strike="noStrike" baseline="0" noProof="0">
                          <a:solidFill>
                            <a:srgbClr val="000000"/>
                          </a:solidFill>
                          <a:latin typeface="Calibri"/>
                        </a:rPr>
                        <a:t>The proposed system uses a combination of collaborative filtering and content based recommendation system also known as personality based approach. CB uses principal component analysis for dimensionality reduction similar to UV decomposition for UV matrix. The main ideology behind using a hybrid system is to use all the available data optimally.</a:t>
                      </a:r>
                    </a:p>
                  </a:txBody>
                  <a:tcPr/>
                </a:tc>
                <a:extLst>
                  <a:ext uri="{0D108BD9-81ED-4DB2-BD59-A6C34878D82A}">
                    <a16:rowId xmlns:a16="http://schemas.microsoft.com/office/drawing/2014/main" val="10006"/>
                  </a:ext>
                </a:extLst>
              </a:tr>
              <a:tr h="370840">
                <a:tc>
                  <a:txBody>
                    <a:bodyPr/>
                    <a:lstStyle/>
                    <a:p>
                      <a:r>
                        <a:rPr lang="en-US"/>
                        <a:t>Gap : </a:t>
                      </a:r>
                      <a:r>
                        <a:rPr lang="en-US" sz="1600" b="0" i="0" u="none" strike="noStrike" noProof="0">
                          <a:solidFill>
                            <a:srgbClr val="000000"/>
                          </a:solidFill>
                          <a:latin typeface="Calibri"/>
                        </a:rPr>
                        <a:t>In this, web applications are developed and web services in particular suffer from producing recommendations of innumerable items to millions of users. The time and computational power can restrain the performance of even the best hybrid systems available.</a:t>
                      </a:r>
                      <a:endParaRPr lang="en-US" sz="1600">
                        <a:latin typeface="Calibri"/>
                      </a:endParaRP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96200" y="152400"/>
            <a:ext cx="1266825" cy="12668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3010777944"/>
              </p:ext>
            </p:extLst>
          </p:nvPr>
        </p:nvGraphicFramePr>
        <p:xfrm>
          <a:off x="754263" y="1850847"/>
          <a:ext cx="7813417" cy="4658360"/>
        </p:xfrm>
        <a:graphic>
          <a:graphicData uri="http://schemas.openxmlformats.org/drawingml/2006/table">
            <a:tbl>
              <a:tblPr firstRow="1" bandRow="1">
                <a:tableStyleId>{5C22544A-7EE6-4342-B048-85BDC9FD1C3A}</a:tableStyleId>
              </a:tblPr>
              <a:tblGrid>
                <a:gridCol w="7813417">
                  <a:extLst>
                    <a:ext uri="{9D8B030D-6E8A-4147-A177-3AD203B41FA5}">
                      <a16:colId xmlns:a16="http://schemas.microsoft.com/office/drawing/2014/main" val="20000"/>
                    </a:ext>
                  </a:extLst>
                </a:gridCol>
              </a:tblGrid>
              <a:tr h="370840">
                <a:tc>
                  <a:txBody>
                    <a:bodyPr/>
                    <a:lstStyle/>
                    <a:p>
                      <a:r>
                        <a:rPr lang="en-US" err="1">
                          <a:latin typeface="Calibri"/>
                        </a:rPr>
                        <a:t>S.No</a:t>
                      </a:r>
                      <a:r>
                        <a:rPr lang="en-US">
                          <a:latin typeface="Calibri"/>
                        </a:rPr>
                        <a:t> : 10</a:t>
                      </a:r>
                    </a:p>
                  </a:txBody>
                  <a:tcPr/>
                </a:tc>
                <a:extLst>
                  <a:ext uri="{0D108BD9-81ED-4DB2-BD59-A6C34878D82A}">
                    <a16:rowId xmlns:a16="http://schemas.microsoft.com/office/drawing/2014/main" val="10000"/>
                  </a:ext>
                </a:extLst>
              </a:tr>
              <a:tr h="370840">
                <a:tc>
                  <a:txBody>
                    <a:bodyPr/>
                    <a:lstStyle/>
                    <a:p>
                      <a:r>
                        <a:rPr lang="en-US">
                          <a:latin typeface="Calibri"/>
                        </a:rPr>
                        <a:t>TITLE: </a:t>
                      </a:r>
                      <a:r>
                        <a:rPr lang="en-US" sz="1400" b="0" i="0" u="none" strike="noStrike" noProof="0">
                          <a:latin typeface="Calibri"/>
                        </a:rPr>
                        <a:t>Film Saga – A movie recommendation system using machine learning</a:t>
                      </a:r>
                      <a:endParaRPr lang="en-US" sz="1400" b="0">
                        <a:latin typeface="Calibri"/>
                      </a:endParaRPr>
                    </a:p>
                  </a:txBody>
                  <a:tcPr/>
                </a:tc>
                <a:extLst>
                  <a:ext uri="{0D108BD9-81ED-4DB2-BD59-A6C34878D82A}">
                    <a16:rowId xmlns:a16="http://schemas.microsoft.com/office/drawing/2014/main" val="10001"/>
                  </a:ext>
                </a:extLst>
              </a:tr>
              <a:tr h="370840">
                <a:tc>
                  <a:txBody>
                    <a:bodyPr/>
                    <a:lstStyle/>
                    <a:p>
                      <a:r>
                        <a:rPr lang="en-US">
                          <a:latin typeface="Calibri"/>
                        </a:rPr>
                        <a:t>AUTHORS : </a:t>
                      </a:r>
                      <a:r>
                        <a:rPr lang="en-US" sz="1400" b="0" i="0" u="none" strike="noStrike" noProof="0" err="1">
                          <a:solidFill>
                            <a:srgbClr val="000000"/>
                          </a:solidFill>
                          <a:latin typeface="Calibri"/>
                        </a:rPr>
                        <a:t>Namyapriya</a:t>
                      </a:r>
                      <a:r>
                        <a:rPr lang="en-US" sz="1400" b="0" i="0" u="none" strike="noStrike" noProof="0">
                          <a:solidFill>
                            <a:srgbClr val="000000"/>
                          </a:solidFill>
                          <a:latin typeface="Calibri"/>
                        </a:rPr>
                        <a:t> D</a:t>
                      </a:r>
                      <a:endParaRPr lang="en-US" sz="1400">
                        <a:latin typeface="Calibri"/>
                      </a:endParaRPr>
                    </a:p>
                  </a:txBody>
                  <a:tcPr/>
                </a:tc>
                <a:extLst>
                  <a:ext uri="{0D108BD9-81ED-4DB2-BD59-A6C34878D82A}">
                    <a16:rowId xmlns:a16="http://schemas.microsoft.com/office/drawing/2014/main" val="10002"/>
                  </a:ext>
                </a:extLst>
              </a:tr>
              <a:tr h="370840">
                <a:tc>
                  <a:txBody>
                    <a:bodyPr/>
                    <a:lstStyle/>
                    <a:p>
                      <a:r>
                        <a:rPr lang="en-US">
                          <a:latin typeface="Calibri"/>
                        </a:rPr>
                        <a:t>Year of</a:t>
                      </a:r>
                      <a:r>
                        <a:rPr lang="en-US" baseline="0">
                          <a:latin typeface="Calibri"/>
                        </a:rPr>
                        <a:t> Publication : </a:t>
                      </a:r>
                      <a:r>
                        <a:rPr lang="en-US" sz="1400" b="0" i="0" u="none" strike="noStrike" baseline="0" noProof="0">
                          <a:solidFill>
                            <a:srgbClr val="000000"/>
                          </a:solidFill>
                          <a:latin typeface="Calibri"/>
                        </a:rPr>
                        <a:t>2022</a:t>
                      </a:r>
                      <a:endParaRPr lang="en-US" sz="1400">
                        <a:latin typeface="Calibri"/>
                      </a:endParaRPr>
                    </a:p>
                  </a:txBody>
                  <a:tcPr/>
                </a:tc>
                <a:extLst>
                  <a:ext uri="{0D108BD9-81ED-4DB2-BD59-A6C34878D82A}">
                    <a16:rowId xmlns:a16="http://schemas.microsoft.com/office/drawing/2014/main" val="10003"/>
                  </a:ext>
                </a:extLst>
              </a:tr>
              <a:tr h="370840">
                <a:tc>
                  <a:txBody>
                    <a:bodyPr/>
                    <a:lstStyle/>
                    <a:p>
                      <a:pPr lvl="0" algn="l">
                        <a:lnSpc>
                          <a:spcPct val="100000"/>
                        </a:lnSpc>
                        <a:spcBef>
                          <a:spcPts val="0"/>
                        </a:spcBef>
                        <a:spcAft>
                          <a:spcPts val="0"/>
                        </a:spcAft>
                      </a:pPr>
                      <a:r>
                        <a:rPr lang="en-US">
                          <a:latin typeface="Calibri"/>
                        </a:rPr>
                        <a:t>Journal/Conference</a:t>
                      </a:r>
                      <a:r>
                        <a:rPr lang="en-US" baseline="0">
                          <a:latin typeface="Calibri"/>
                        </a:rPr>
                        <a:t>/Book Chapter Name: </a:t>
                      </a:r>
                      <a:r>
                        <a:rPr lang="en-US" sz="1400" b="0" i="0" u="none" strike="noStrike" baseline="0" noProof="0">
                          <a:solidFill>
                            <a:srgbClr val="000000"/>
                          </a:solidFill>
                          <a:latin typeface="Calibri"/>
                        </a:rPr>
                        <a:t>International Journal for Research Trends and Innovation</a:t>
                      </a:r>
                      <a:endParaRPr lang="en-US" sz="1400">
                        <a:latin typeface="Calibri"/>
                      </a:endParaRPr>
                    </a:p>
                  </a:txBody>
                  <a:tcPr/>
                </a:tc>
                <a:extLst>
                  <a:ext uri="{0D108BD9-81ED-4DB2-BD59-A6C34878D82A}">
                    <a16:rowId xmlns:a16="http://schemas.microsoft.com/office/drawing/2014/main" val="10004"/>
                  </a:ext>
                </a:extLst>
              </a:tr>
              <a:tr h="370840">
                <a:tc>
                  <a:txBody>
                    <a:bodyPr/>
                    <a:lstStyle/>
                    <a:p>
                      <a:r>
                        <a:rPr lang="en-US">
                          <a:latin typeface="Calibri"/>
                        </a:rPr>
                        <a:t>Technology / Algorithm Used : </a:t>
                      </a:r>
                      <a:r>
                        <a:rPr lang="en-US" sz="1400">
                          <a:latin typeface="Calibri"/>
                        </a:rPr>
                        <a:t>demographic filtering, content based filtering</a:t>
                      </a:r>
                    </a:p>
                  </a:txBody>
                  <a:tcPr/>
                </a:tc>
                <a:extLst>
                  <a:ext uri="{0D108BD9-81ED-4DB2-BD59-A6C34878D82A}">
                    <a16:rowId xmlns:a16="http://schemas.microsoft.com/office/drawing/2014/main" val="10005"/>
                  </a:ext>
                </a:extLst>
              </a:tr>
              <a:tr h="370840">
                <a:tc>
                  <a:txBody>
                    <a:bodyPr/>
                    <a:lstStyle/>
                    <a:p>
                      <a:r>
                        <a:rPr lang="en-US">
                          <a:latin typeface="Calibri"/>
                        </a:rPr>
                        <a:t>Summary :</a:t>
                      </a:r>
                      <a:r>
                        <a:rPr lang="en-US" sz="1400" b="0" i="0" u="none" strike="noStrike" noProof="0">
                          <a:solidFill>
                            <a:srgbClr val="000000"/>
                          </a:solidFill>
                          <a:latin typeface="Calibri"/>
                        </a:rPr>
                        <a:t>This movie recommender system utilizes datasets from Kaggle and employs various filtering algorithms. It starts with demographic filtering based on weighted ratings and quantile functions. Next, it implements content-based filtering, considering factors like cast, crew, genre, and unique keywords using cosine similarity. Additionally, emotion/mood-based filtering is incorporated via web scraping to match user preferences, ratings, genres, and emotional content. The system is accessible through a Flask Micro Web framework in Python for web applications and also for React applications.</a:t>
                      </a:r>
                    </a:p>
                  </a:txBody>
                  <a:tcPr/>
                </a:tc>
                <a:extLst>
                  <a:ext uri="{0D108BD9-81ED-4DB2-BD59-A6C34878D82A}">
                    <a16:rowId xmlns:a16="http://schemas.microsoft.com/office/drawing/2014/main" val="10006"/>
                  </a:ext>
                </a:extLst>
              </a:tr>
              <a:tr h="370840">
                <a:tc>
                  <a:txBody>
                    <a:bodyPr/>
                    <a:lstStyle/>
                    <a:p>
                      <a:r>
                        <a:rPr lang="en-US">
                          <a:latin typeface="Calibri"/>
                        </a:rPr>
                        <a:t>Gap :</a:t>
                      </a:r>
                      <a:r>
                        <a:rPr lang="en-US" sz="1400" b="0" i="0" u="none" strike="noStrike" noProof="0">
                          <a:solidFill>
                            <a:srgbClr val="000000"/>
                          </a:solidFill>
                          <a:latin typeface="Calibri"/>
                        </a:rPr>
                        <a:t>The memory capacity should be increased so that the system loads the data and its rating for a longer period without any data loss and We can increase the precision and make our recommendation more relative and personalized.</a:t>
                      </a:r>
                      <a:endParaRPr lang="en-US" sz="1400">
                        <a:latin typeface="Calibri"/>
                      </a:endParaRP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96200" y="304800"/>
            <a:ext cx="1266825" cy="126682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1973165248"/>
              </p:ext>
            </p:extLst>
          </p:nvPr>
        </p:nvGraphicFramePr>
        <p:xfrm>
          <a:off x="800680" y="1827639"/>
          <a:ext cx="7693500" cy="4663440"/>
        </p:xfrm>
        <a:graphic>
          <a:graphicData uri="http://schemas.openxmlformats.org/drawingml/2006/table">
            <a:tbl>
              <a:tblPr firstRow="1" bandRow="1">
                <a:tableStyleId>{5C22544A-7EE6-4342-B048-85BDC9FD1C3A}</a:tableStyleId>
              </a:tblPr>
              <a:tblGrid>
                <a:gridCol w="7693500">
                  <a:extLst>
                    <a:ext uri="{9D8B030D-6E8A-4147-A177-3AD203B41FA5}">
                      <a16:colId xmlns:a16="http://schemas.microsoft.com/office/drawing/2014/main" val="20000"/>
                    </a:ext>
                  </a:extLst>
                </a:gridCol>
              </a:tblGrid>
              <a:tr h="370840">
                <a:tc>
                  <a:txBody>
                    <a:bodyPr/>
                    <a:lstStyle/>
                    <a:p>
                      <a:r>
                        <a:rPr lang="en-US" err="1">
                          <a:latin typeface="Calibri"/>
                        </a:rPr>
                        <a:t>S.No</a:t>
                      </a:r>
                      <a:r>
                        <a:rPr lang="en-US">
                          <a:latin typeface="Calibri"/>
                        </a:rPr>
                        <a:t> : 11</a:t>
                      </a:r>
                    </a:p>
                  </a:txBody>
                  <a:tcPr/>
                </a:tc>
                <a:extLst>
                  <a:ext uri="{0D108BD9-81ED-4DB2-BD59-A6C34878D82A}">
                    <a16:rowId xmlns:a16="http://schemas.microsoft.com/office/drawing/2014/main" val="10000"/>
                  </a:ext>
                </a:extLst>
              </a:tr>
              <a:tr h="370840">
                <a:tc>
                  <a:txBody>
                    <a:bodyPr/>
                    <a:lstStyle/>
                    <a:p>
                      <a:r>
                        <a:rPr lang="en-US">
                          <a:latin typeface="Calibri"/>
                        </a:rPr>
                        <a:t>TITLE : </a:t>
                      </a:r>
                      <a:r>
                        <a:rPr lang="en-US" sz="1400" b="0" i="0" u="none" strike="noStrike" noProof="0" err="1">
                          <a:solidFill>
                            <a:srgbClr val="000000"/>
                          </a:solidFill>
                          <a:latin typeface="Calibri"/>
                        </a:rPr>
                        <a:t>MovieGEN</a:t>
                      </a:r>
                      <a:r>
                        <a:rPr lang="en-US" sz="1400" b="0" i="0" u="none" strike="noStrike" noProof="0">
                          <a:solidFill>
                            <a:srgbClr val="000000"/>
                          </a:solidFill>
                          <a:latin typeface="Calibri"/>
                        </a:rPr>
                        <a:t>: A Movie Recommendation</a:t>
                      </a:r>
                      <a:endParaRPr lang="en-US" sz="1400">
                        <a:latin typeface="Calibri"/>
                      </a:endParaRPr>
                    </a:p>
                  </a:txBody>
                  <a:tcPr/>
                </a:tc>
                <a:extLst>
                  <a:ext uri="{0D108BD9-81ED-4DB2-BD59-A6C34878D82A}">
                    <a16:rowId xmlns:a16="http://schemas.microsoft.com/office/drawing/2014/main" val="10001"/>
                  </a:ext>
                </a:extLst>
              </a:tr>
              <a:tr h="370840">
                <a:tc>
                  <a:txBody>
                    <a:bodyPr/>
                    <a:lstStyle/>
                    <a:p>
                      <a:r>
                        <a:rPr lang="en-US">
                          <a:latin typeface="Calibri"/>
                        </a:rPr>
                        <a:t>AUTHORS : </a:t>
                      </a:r>
                      <a:r>
                        <a:rPr lang="en-US" sz="1400" b="0" i="0" u="none" strike="noStrike" noProof="0">
                          <a:solidFill>
                            <a:srgbClr val="000000"/>
                          </a:solidFill>
                          <a:latin typeface="Calibri"/>
                        </a:rPr>
                        <a:t>E. </a:t>
                      </a:r>
                      <a:r>
                        <a:rPr lang="en-US" sz="1400" b="0" i="0" u="none" strike="noStrike" noProof="0" err="1">
                          <a:solidFill>
                            <a:srgbClr val="000000"/>
                          </a:solidFill>
                          <a:latin typeface="Calibri"/>
                        </a:rPr>
                        <a:t>A.Tilak</a:t>
                      </a:r>
                      <a:r>
                        <a:rPr lang="en-US" sz="1400" b="0" i="0" u="none" strike="noStrike" noProof="0">
                          <a:solidFill>
                            <a:srgbClr val="000000"/>
                          </a:solidFill>
                          <a:latin typeface="Calibri"/>
                        </a:rPr>
                        <a:t>, G., &amp;Li. N.</a:t>
                      </a:r>
                      <a:endParaRPr lang="en-US" sz="1400">
                        <a:latin typeface="Calibri"/>
                      </a:endParaRPr>
                    </a:p>
                  </a:txBody>
                  <a:tcPr/>
                </a:tc>
                <a:extLst>
                  <a:ext uri="{0D108BD9-81ED-4DB2-BD59-A6C34878D82A}">
                    <a16:rowId xmlns:a16="http://schemas.microsoft.com/office/drawing/2014/main" val="10002"/>
                  </a:ext>
                </a:extLst>
              </a:tr>
              <a:tr h="370840">
                <a:tc>
                  <a:txBody>
                    <a:bodyPr/>
                    <a:lstStyle/>
                    <a:p>
                      <a:pPr lvl="0" algn="l">
                        <a:lnSpc>
                          <a:spcPct val="100000"/>
                        </a:lnSpc>
                        <a:spcBef>
                          <a:spcPts val="0"/>
                        </a:spcBef>
                        <a:spcAft>
                          <a:spcPts val="0"/>
                        </a:spcAft>
                      </a:pPr>
                      <a:r>
                        <a:rPr lang="en-US">
                          <a:latin typeface="Calibri"/>
                        </a:rPr>
                        <a:t>Year of</a:t>
                      </a:r>
                      <a:r>
                        <a:rPr lang="en-US" baseline="0">
                          <a:latin typeface="Calibri"/>
                        </a:rPr>
                        <a:t> Publication :</a:t>
                      </a:r>
                      <a:r>
                        <a:rPr lang="en-US" sz="1400" b="0" i="0" u="none" strike="noStrike" baseline="0" noProof="0">
                          <a:solidFill>
                            <a:srgbClr val="000000"/>
                          </a:solidFill>
                          <a:latin typeface="Calibri"/>
                        </a:rPr>
                        <a:t>2019</a:t>
                      </a:r>
                      <a:endParaRPr lang="en-US" sz="1400">
                        <a:latin typeface="Calibri"/>
                      </a:endParaRPr>
                    </a:p>
                  </a:txBody>
                  <a:tcPr/>
                </a:tc>
                <a:extLst>
                  <a:ext uri="{0D108BD9-81ED-4DB2-BD59-A6C34878D82A}">
                    <a16:rowId xmlns:a16="http://schemas.microsoft.com/office/drawing/2014/main" val="10003"/>
                  </a:ext>
                </a:extLst>
              </a:tr>
              <a:tr h="370840">
                <a:tc>
                  <a:txBody>
                    <a:bodyPr/>
                    <a:lstStyle/>
                    <a:p>
                      <a:r>
                        <a:rPr lang="en-US">
                          <a:latin typeface="Calibri"/>
                        </a:rPr>
                        <a:t>Journal/Conference</a:t>
                      </a:r>
                      <a:r>
                        <a:rPr lang="en-US" baseline="0">
                          <a:latin typeface="Calibri"/>
                        </a:rPr>
                        <a:t>/Book Chapter Name: </a:t>
                      </a:r>
                      <a:r>
                        <a:rPr lang="en-US" sz="1400" b="0" i="0" u="none" strike="noStrike" baseline="0" noProof="0">
                          <a:solidFill>
                            <a:srgbClr val="000000"/>
                          </a:solidFill>
                          <a:latin typeface="Calibri"/>
                        </a:rPr>
                        <a:t>IJRIE</a:t>
                      </a:r>
                      <a:endParaRPr lang="en-US" sz="1400">
                        <a:latin typeface="Calibri"/>
                      </a:endParaRPr>
                    </a:p>
                  </a:txBody>
                  <a:tcPr/>
                </a:tc>
                <a:extLst>
                  <a:ext uri="{0D108BD9-81ED-4DB2-BD59-A6C34878D82A}">
                    <a16:rowId xmlns:a16="http://schemas.microsoft.com/office/drawing/2014/main" val="10004"/>
                  </a:ext>
                </a:extLst>
              </a:tr>
              <a:tr h="370840">
                <a:tc>
                  <a:txBody>
                    <a:bodyPr/>
                    <a:lstStyle/>
                    <a:p>
                      <a:r>
                        <a:rPr lang="en-US">
                          <a:latin typeface="Calibri"/>
                        </a:rPr>
                        <a:t>Technology / Algorithm Used : </a:t>
                      </a:r>
                      <a:r>
                        <a:rPr lang="en-US" sz="1400">
                          <a:latin typeface="Calibri"/>
                        </a:rPr>
                        <a:t>genre correlation, content based filtering</a:t>
                      </a:r>
                    </a:p>
                  </a:txBody>
                  <a:tcPr/>
                </a:tc>
                <a:extLst>
                  <a:ext uri="{0D108BD9-81ED-4DB2-BD59-A6C34878D82A}">
                    <a16:rowId xmlns:a16="http://schemas.microsoft.com/office/drawing/2014/main" val="10005"/>
                  </a:ext>
                </a:extLst>
              </a:tr>
              <a:tr h="370840">
                <a:tc>
                  <a:txBody>
                    <a:bodyPr/>
                    <a:lstStyle/>
                    <a:p>
                      <a:pPr marL="0" marR="0" lvl="0" indent="0" algn="l" rtl="0" eaLnBrk="1" fontAlgn="auto" latinLnBrk="0" hangingPunct="1">
                        <a:lnSpc>
                          <a:spcPct val="100000"/>
                        </a:lnSpc>
                        <a:spcBef>
                          <a:spcPts val="0"/>
                        </a:spcBef>
                        <a:spcAft>
                          <a:spcPts val="0"/>
                        </a:spcAft>
                        <a:buClrTx/>
                        <a:buSzTx/>
                        <a:buFontTx/>
                        <a:buNone/>
                      </a:pPr>
                      <a:r>
                        <a:rPr lang="en-US">
                          <a:latin typeface="Calibri"/>
                        </a:rPr>
                        <a:t>Summary</a:t>
                      </a:r>
                      <a:r>
                        <a:rPr lang="en-US" baseline="0">
                          <a:latin typeface="Calibri"/>
                        </a:rPr>
                        <a:t> :</a:t>
                      </a:r>
                      <a:r>
                        <a:rPr lang="en-US" sz="1400" b="0" i="0" u="none" strike="noStrike" baseline="0" noProof="0">
                          <a:solidFill>
                            <a:srgbClr val="000000"/>
                          </a:solidFill>
                          <a:latin typeface="Calibri"/>
                        </a:rPr>
                        <a:t>This paper focuses on developing movie recommendation systems, which predict user preferences based on previous search history, liked movies, and attributes like genre, ratings, and tags. The system employs content-based filtering with genre correlation. It also explores enhancing the website's front-end for a more appealing user experience. Upon entering search criteria, users are redirected to a results page, displaying recommended movies with details, similar to the user's input, primarily based on genre and cast using content-based filtering with high similarity scores.</a:t>
                      </a:r>
                      <a:endParaRPr lang="en-US" sz="1400">
                        <a:latin typeface="Calibri"/>
                      </a:endParaRPr>
                    </a:p>
                  </a:txBody>
                  <a:tcPr/>
                </a:tc>
                <a:extLst>
                  <a:ext uri="{0D108BD9-81ED-4DB2-BD59-A6C34878D82A}">
                    <a16:rowId xmlns:a16="http://schemas.microsoft.com/office/drawing/2014/main" val="10006"/>
                  </a:ext>
                </a:extLst>
              </a:tr>
              <a:tr h="370840">
                <a:tc>
                  <a:txBody>
                    <a:bodyPr/>
                    <a:lstStyle/>
                    <a:p>
                      <a:r>
                        <a:rPr lang="en-US">
                          <a:latin typeface="Calibri"/>
                        </a:rPr>
                        <a:t>Gap :</a:t>
                      </a:r>
                      <a:r>
                        <a:rPr lang="en-US" sz="1400" b="0" i="0" u="none" strike="noStrike" noProof="0">
                          <a:solidFill>
                            <a:srgbClr val="000000"/>
                          </a:solidFill>
                          <a:latin typeface="Calibri"/>
                        </a:rPr>
                        <a:t>The user data is always useful in recommender systems. It needs to  collect more user data and add a user dislike movie list. Input of dislike movie list into the recommender system as well and generate scores that will be added to previous result. By this way we can improve the result of recommender system</a:t>
                      </a:r>
                      <a:endParaRPr lang="en-US" sz="1400">
                        <a:latin typeface="Calibri"/>
                      </a:endParaRP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96200" y="152400"/>
            <a:ext cx="1266825" cy="12668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812659256"/>
              </p:ext>
            </p:extLst>
          </p:nvPr>
        </p:nvGraphicFramePr>
        <p:xfrm>
          <a:off x="812284" y="1827639"/>
          <a:ext cx="7674167" cy="4023360"/>
        </p:xfrm>
        <a:graphic>
          <a:graphicData uri="http://schemas.openxmlformats.org/drawingml/2006/table">
            <a:tbl>
              <a:tblPr firstRow="1" bandRow="1">
                <a:tableStyleId>{5C22544A-7EE6-4342-B048-85BDC9FD1C3A}</a:tableStyleId>
              </a:tblPr>
              <a:tblGrid>
                <a:gridCol w="7674167">
                  <a:extLst>
                    <a:ext uri="{9D8B030D-6E8A-4147-A177-3AD203B41FA5}">
                      <a16:colId xmlns:a16="http://schemas.microsoft.com/office/drawing/2014/main" val="20000"/>
                    </a:ext>
                  </a:extLst>
                </a:gridCol>
              </a:tblGrid>
              <a:tr h="370840">
                <a:tc>
                  <a:txBody>
                    <a:bodyPr/>
                    <a:lstStyle/>
                    <a:p>
                      <a:r>
                        <a:rPr lang="en-US" err="1">
                          <a:latin typeface="Calibri"/>
                        </a:rPr>
                        <a:t>S.No</a:t>
                      </a:r>
                      <a:r>
                        <a:rPr lang="en-US">
                          <a:latin typeface="Calibri"/>
                        </a:rPr>
                        <a:t> : 12</a:t>
                      </a:r>
                    </a:p>
                  </a:txBody>
                  <a:tcPr/>
                </a:tc>
                <a:extLst>
                  <a:ext uri="{0D108BD9-81ED-4DB2-BD59-A6C34878D82A}">
                    <a16:rowId xmlns:a16="http://schemas.microsoft.com/office/drawing/2014/main" val="10000"/>
                  </a:ext>
                </a:extLst>
              </a:tr>
              <a:tr h="370840">
                <a:tc>
                  <a:txBody>
                    <a:bodyPr/>
                    <a:lstStyle/>
                    <a:p>
                      <a:r>
                        <a:rPr lang="en-US">
                          <a:latin typeface="Calibri"/>
                        </a:rPr>
                        <a:t>TITLE: </a:t>
                      </a:r>
                      <a:r>
                        <a:rPr lang="en-US" sz="1400" b="0" i="0" u="none" strike="noStrike" noProof="0">
                          <a:solidFill>
                            <a:srgbClr val="121212"/>
                          </a:solidFill>
                          <a:latin typeface="Calibri"/>
                        </a:rPr>
                        <a:t>Personalized web based application for movie recommendations</a:t>
                      </a:r>
                      <a:r>
                        <a:rPr lang="en-US" sz="1300" b="0" i="0" u="none" strike="noStrike" noProof="0">
                          <a:solidFill>
                            <a:srgbClr val="121212"/>
                          </a:solidFill>
                          <a:latin typeface="Calibri"/>
                        </a:rPr>
                        <a:t> </a:t>
                      </a:r>
                      <a:endParaRPr lang="en-US">
                        <a:latin typeface="Calibri"/>
                      </a:endParaRPr>
                    </a:p>
                  </a:txBody>
                  <a:tcPr/>
                </a:tc>
                <a:extLst>
                  <a:ext uri="{0D108BD9-81ED-4DB2-BD59-A6C34878D82A}">
                    <a16:rowId xmlns:a16="http://schemas.microsoft.com/office/drawing/2014/main" val="10001"/>
                  </a:ext>
                </a:extLst>
              </a:tr>
              <a:tr h="370840">
                <a:tc>
                  <a:txBody>
                    <a:bodyPr/>
                    <a:lstStyle/>
                    <a:p>
                      <a:pPr lvl="0" algn="l">
                        <a:lnSpc>
                          <a:spcPct val="100000"/>
                        </a:lnSpc>
                        <a:spcBef>
                          <a:spcPts val="0"/>
                        </a:spcBef>
                        <a:spcAft>
                          <a:spcPts val="0"/>
                        </a:spcAft>
                      </a:pPr>
                      <a:r>
                        <a:rPr lang="en-US">
                          <a:latin typeface="Calibri"/>
                        </a:rPr>
                        <a:t>AUTHORS : </a:t>
                      </a:r>
                      <a:r>
                        <a:rPr lang="en-US" sz="1300" b="0" i="0" u="none" strike="noStrike" noProof="0">
                          <a:solidFill>
                            <a:srgbClr val="000000"/>
                          </a:solidFill>
                          <a:latin typeface="Calibri"/>
                        </a:rPr>
                        <a:t> </a:t>
                      </a:r>
                      <a:r>
                        <a:rPr lang="en-US" sz="1400" b="0" i="0" u="none" strike="noStrike" noProof="0">
                          <a:solidFill>
                            <a:srgbClr val="000000"/>
                          </a:solidFill>
                          <a:latin typeface="Calibri"/>
                        </a:rPr>
                        <a:t>Killian </a:t>
                      </a:r>
                      <a:r>
                        <a:rPr lang="en-US" sz="1400" b="0" i="0" u="none" strike="noStrike" noProof="0" err="1">
                          <a:solidFill>
                            <a:srgbClr val="000000"/>
                          </a:solidFill>
                          <a:latin typeface="Calibri"/>
                        </a:rPr>
                        <a:t>Duay</a:t>
                      </a:r>
                      <a:endParaRPr lang="en-US" sz="1400">
                        <a:latin typeface="Calibri"/>
                      </a:endParaRPr>
                    </a:p>
                  </a:txBody>
                  <a:tcPr/>
                </a:tc>
                <a:extLst>
                  <a:ext uri="{0D108BD9-81ED-4DB2-BD59-A6C34878D82A}">
                    <a16:rowId xmlns:a16="http://schemas.microsoft.com/office/drawing/2014/main" val="10002"/>
                  </a:ext>
                </a:extLst>
              </a:tr>
              <a:tr h="370840">
                <a:tc>
                  <a:txBody>
                    <a:bodyPr/>
                    <a:lstStyle/>
                    <a:p>
                      <a:r>
                        <a:rPr lang="en-US">
                          <a:latin typeface="Calibri"/>
                        </a:rPr>
                        <a:t>Year of</a:t>
                      </a:r>
                      <a:r>
                        <a:rPr lang="en-US" baseline="0">
                          <a:latin typeface="Calibri"/>
                        </a:rPr>
                        <a:t> Publication :</a:t>
                      </a:r>
                      <a:r>
                        <a:rPr lang="en-US" sz="1400" b="0" i="0" u="none" strike="noStrike" baseline="0" noProof="0">
                          <a:solidFill>
                            <a:srgbClr val="000000"/>
                          </a:solidFill>
                          <a:latin typeface="Calibri"/>
                        </a:rPr>
                        <a:t>2019</a:t>
                      </a:r>
                      <a:endParaRPr lang="en-US" sz="1400">
                        <a:latin typeface="Calibri"/>
                      </a:endParaRPr>
                    </a:p>
                  </a:txBody>
                  <a:tcPr/>
                </a:tc>
                <a:extLst>
                  <a:ext uri="{0D108BD9-81ED-4DB2-BD59-A6C34878D82A}">
                    <a16:rowId xmlns:a16="http://schemas.microsoft.com/office/drawing/2014/main" val="10003"/>
                  </a:ext>
                </a:extLst>
              </a:tr>
              <a:tr h="370840">
                <a:tc>
                  <a:txBody>
                    <a:bodyPr/>
                    <a:lstStyle/>
                    <a:p>
                      <a:r>
                        <a:rPr lang="en-US">
                          <a:latin typeface="Calibri"/>
                        </a:rPr>
                        <a:t>Journal/Conference</a:t>
                      </a:r>
                      <a:r>
                        <a:rPr lang="en-US" baseline="0">
                          <a:latin typeface="Calibri"/>
                        </a:rPr>
                        <a:t>/Book Chapter Name: </a:t>
                      </a:r>
                      <a:r>
                        <a:rPr lang="en-US" sz="1400" b="0" i="0" u="none" strike="noStrike" baseline="0" noProof="0">
                          <a:solidFill>
                            <a:srgbClr val="000000"/>
                          </a:solidFill>
                          <a:latin typeface="Calibri"/>
                        </a:rPr>
                        <a:t>IJRASET</a:t>
                      </a:r>
                      <a:endParaRPr lang="en-US" sz="1400" b="0">
                        <a:latin typeface="Calibri"/>
                      </a:endParaRPr>
                    </a:p>
                  </a:txBody>
                  <a:tcPr/>
                </a:tc>
                <a:extLst>
                  <a:ext uri="{0D108BD9-81ED-4DB2-BD59-A6C34878D82A}">
                    <a16:rowId xmlns:a16="http://schemas.microsoft.com/office/drawing/2014/main" val="10004"/>
                  </a:ext>
                </a:extLst>
              </a:tr>
              <a:tr h="370840">
                <a:tc>
                  <a:txBody>
                    <a:bodyPr/>
                    <a:lstStyle/>
                    <a:p>
                      <a:r>
                        <a:rPr lang="en-US">
                          <a:latin typeface="Calibri"/>
                        </a:rPr>
                        <a:t>Technology / Algorithm Used : </a:t>
                      </a:r>
                      <a:r>
                        <a:rPr lang="en-US" sz="1400">
                          <a:latin typeface="Calibri"/>
                        </a:rPr>
                        <a:t>React JS , TMDB</a:t>
                      </a:r>
                    </a:p>
                  </a:txBody>
                  <a:tcPr/>
                </a:tc>
                <a:extLst>
                  <a:ext uri="{0D108BD9-81ED-4DB2-BD59-A6C34878D82A}">
                    <a16:rowId xmlns:a16="http://schemas.microsoft.com/office/drawing/2014/main" val="10005"/>
                  </a:ext>
                </a:extLst>
              </a:tr>
              <a:tr h="370840">
                <a:tc>
                  <a:txBody>
                    <a:bodyPr/>
                    <a:lstStyle/>
                    <a:p>
                      <a:pPr marL="0" marR="0" lvl="0" indent="0" algn="l" rtl="0" eaLnBrk="1" fontAlgn="auto" latinLnBrk="0" hangingPunct="1">
                        <a:lnSpc>
                          <a:spcPct val="100000"/>
                        </a:lnSpc>
                        <a:spcBef>
                          <a:spcPts val="0"/>
                        </a:spcBef>
                        <a:spcAft>
                          <a:spcPts val="0"/>
                        </a:spcAft>
                        <a:buClrTx/>
                        <a:buSzTx/>
                        <a:buFontTx/>
                        <a:buNone/>
                      </a:pPr>
                      <a:r>
                        <a:rPr lang="en-US">
                          <a:latin typeface="Calibri"/>
                        </a:rPr>
                        <a:t>Summary</a:t>
                      </a:r>
                      <a:r>
                        <a:rPr lang="en-US" baseline="0">
                          <a:latin typeface="Calibri"/>
                        </a:rPr>
                        <a:t> : </a:t>
                      </a:r>
                      <a:r>
                        <a:rPr lang="en-US" sz="1400" baseline="0">
                          <a:latin typeface="Calibri"/>
                        </a:rPr>
                        <a:t> The </a:t>
                      </a:r>
                      <a:r>
                        <a:rPr lang="en-US" sz="1400" b="0" i="0" u="none" strike="noStrike" baseline="0" noProof="0">
                          <a:solidFill>
                            <a:srgbClr val="000000"/>
                          </a:solidFill>
                          <a:latin typeface="Calibri"/>
                        </a:rPr>
                        <a:t>paper focuses how to build the whole architecture that allows users to log in to the application, search for movies, add them to their profile and get recommendations. The whole architecture contains a backend, a frontend, a database and several Application Programming Interfaces (APIs). Each part of this architecture could be implemented in different ways and the selected technologies should be presented to recommend the content of user choice.</a:t>
                      </a:r>
                      <a:endParaRPr lang="en-US" sz="1300" b="0" i="0" u="none" strike="noStrike" baseline="0" noProof="0">
                        <a:solidFill>
                          <a:srgbClr val="000000"/>
                        </a:solidFill>
                        <a:latin typeface="Calibri"/>
                      </a:endParaRPr>
                    </a:p>
                  </a:txBody>
                  <a:tcPr/>
                </a:tc>
                <a:extLst>
                  <a:ext uri="{0D108BD9-81ED-4DB2-BD59-A6C34878D82A}">
                    <a16:rowId xmlns:a16="http://schemas.microsoft.com/office/drawing/2014/main" val="10006"/>
                  </a:ext>
                </a:extLst>
              </a:tr>
              <a:tr h="370840">
                <a:tc>
                  <a:txBody>
                    <a:bodyPr/>
                    <a:lstStyle/>
                    <a:p>
                      <a:r>
                        <a:rPr lang="en-US">
                          <a:latin typeface="Calibri"/>
                        </a:rPr>
                        <a:t>Gap : </a:t>
                      </a:r>
                      <a:r>
                        <a:rPr lang="en-US" sz="1400">
                          <a:latin typeface="Calibri"/>
                        </a:rPr>
                        <a:t>The main challenge is to integrate the recommendation system with the web application and the database used is not updated regularly.</a:t>
                      </a: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20000" y="228600"/>
            <a:ext cx="1266825" cy="12668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2663186053"/>
              </p:ext>
            </p:extLst>
          </p:nvPr>
        </p:nvGraphicFramePr>
        <p:xfrm>
          <a:off x="765867" y="1682589"/>
          <a:ext cx="7739908" cy="4871720"/>
        </p:xfrm>
        <a:graphic>
          <a:graphicData uri="http://schemas.openxmlformats.org/drawingml/2006/table">
            <a:tbl>
              <a:tblPr firstRow="1" bandRow="1">
                <a:tableStyleId>{5C22544A-7EE6-4342-B048-85BDC9FD1C3A}</a:tableStyleId>
              </a:tblPr>
              <a:tblGrid>
                <a:gridCol w="7739908">
                  <a:extLst>
                    <a:ext uri="{9D8B030D-6E8A-4147-A177-3AD203B41FA5}">
                      <a16:colId xmlns:a16="http://schemas.microsoft.com/office/drawing/2014/main" val="20000"/>
                    </a:ext>
                  </a:extLst>
                </a:gridCol>
              </a:tblGrid>
              <a:tr h="370840">
                <a:tc>
                  <a:txBody>
                    <a:bodyPr/>
                    <a:lstStyle/>
                    <a:p>
                      <a:r>
                        <a:rPr lang="en-US" err="1">
                          <a:latin typeface="Calibri"/>
                        </a:rPr>
                        <a:t>S.No</a:t>
                      </a:r>
                      <a:r>
                        <a:rPr lang="en-US">
                          <a:latin typeface="Calibri"/>
                        </a:rPr>
                        <a:t> : 13</a:t>
                      </a:r>
                    </a:p>
                  </a:txBody>
                  <a:tcPr/>
                </a:tc>
                <a:extLst>
                  <a:ext uri="{0D108BD9-81ED-4DB2-BD59-A6C34878D82A}">
                    <a16:rowId xmlns:a16="http://schemas.microsoft.com/office/drawing/2014/main" val="10000"/>
                  </a:ext>
                </a:extLst>
              </a:tr>
              <a:tr h="370840">
                <a:tc>
                  <a:txBody>
                    <a:bodyPr/>
                    <a:lstStyle/>
                    <a:p>
                      <a:r>
                        <a:rPr lang="en-US">
                          <a:latin typeface="Calibri"/>
                        </a:rPr>
                        <a:t>TITLE: </a:t>
                      </a:r>
                      <a:r>
                        <a:rPr lang="en-US" sz="1400" b="0" i="0" u="none" strike="noStrike" noProof="0">
                          <a:solidFill>
                            <a:srgbClr val="121212"/>
                          </a:solidFill>
                          <a:latin typeface="Calibri"/>
                        </a:rPr>
                        <a:t>The Recommender System: Operations Research in OTT-Platforms</a:t>
                      </a:r>
                      <a:endParaRPr lang="en-US" sz="1400">
                        <a:latin typeface="Calibri"/>
                      </a:endParaRPr>
                    </a:p>
                  </a:txBody>
                  <a:tcPr/>
                </a:tc>
                <a:extLst>
                  <a:ext uri="{0D108BD9-81ED-4DB2-BD59-A6C34878D82A}">
                    <a16:rowId xmlns:a16="http://schemas.microsoft.com/office/drawing/2014/main" val="10001"/>
                  </a:ext>
                </a:extLst>
              </a:tr>
              <a:tr h="370840">
                <a:tc>
                  <a:txBody>
                    <a:bodyPr/>
                    <a:lstStyle/>
                    <a:p>
                      <a:r>
                        <a:rPr lang="en-US">
                          <a:latin typeface="Calibri"/>
                        </a:rPr>
                        <a:t>AUTHORS :</a:t>
                      </a:r>
                      <a:r>
                        <a:rPr lang="en-US" sz="1400" b="0" i="0" u="none" strike="noStrike" noProof="0" err="1">
                          <a:solidFill>
                            <a:srgbClr val="000000"/>
                          </a:solidFill>
                          <a:latin typeface="Calibri"/>
                        </a:rPr>
                        <a:t>SAnoushka</a:t>
                      </a:r>
                      <a:r>
                        <a:rPr lang="en-US" sz="1400" b="0" i="0" u="none" strike="noStrike" noProof="0">
                          <a:solidFill>
                            <a:srgbClr val="000000"/>
                          </a:solidFill>
                          <a:latin typeface="Calibri"/>
                        </a:rPr>
                        <a:t> Shah , Ansh Rathod , Arnav Jain , Aryan Chopra</a:t>
                      </a:r>
                      <a:endParaRPr lang="en-US" sz="1400">
                        <a:latin typeface="Calibri"/>
                      </a:endParaRPr>
                    </a:p>
                  </a:txBody>
                  <a:tcPr/>
                </a:tc>
                <a:extLst>
                  <a:ext uri="{0D108BD9-81ED-4DB2-BD59-A6C34878D82A}">
                    <a16:rowId xmlns:a16="http://schemas.microsoft.com/office/drawing/2014/main" val="10002"/>
                  </a:ext>
                </a:extLst>
              </a:tr>
              <a:tr h="370840">
                <a:tc>
                  <a:txBody>
                    <a:bodyPr/>
                    <a:lstStyle/>
                    <a:p>
                      <a:r>
                        <a:rPr lang="en-US">
                          <a:latin typeface="Calibri"/>
                        </a:rPr>
                        <a:t>Year of</a:t>
                      </a:r>
                      <a:r>
                        <a:rPr lang="en-US" baseline="0">
                          <a:latin typeface="Calibri"/>
                        </a:rPr>
                        <a:t> Publication :</a:t>
                      </a:r>
                      <a:r>
                        <a:rPr lang="en-US" sz="1400" b="0" i="0" u="none" strike="noStrike" baseline="0" noProof="0">
                          <a:solidFill>
                            <a:srgbClr val="000000"/>
                          </a:solidFill>
                          <a:latin typeface="Calibri"/>
                        </a:rPr>
                        <a:t>2021</a:t>
                      </a:r>
                      <a:endParaRPr lang="en-US" sz="1400">
                        <a:latin typeface="Calibri"/>
                      </a:endParaRPr>
                    </a:p>
                  </a:txBody>
                  <a:tcPr/>
                </a:tc>
                <a:extLst>
                  <a:ext uri="{0D108BD9-81ED-4DB2-BD59-A6C34878D82A}">
                    <a16:rowId xmlns:a16="http://schemas.microsoft.com/office/drawing/2014/main" val="10003"/>
                  </a:ext>
                </a:extLst>
              </a:tr>
              <a:tr h="370840">
                <a:tc>
                  <a:txBody>
                    <a:bodyPr/>
                    <a:lstStyle/>
                    <a:p>
                      <a:pPr lvl="0" algn="l">
                        <a:lnSpc>
                          <a:spcPct val="100000"/>
                        </a:lnSpc>
                        <a:spcBef>
                          <a:spcPts val="0"/>
                        </a:spcBef>
                        <a:spcAft>
                          <a:spcPts val="0"/>
                        </a:spcAft>
                      </a:pPr>
                      <a:r>
                        <a:rPr lang="en-US">
                          <a:latin typeface="Calibri"/>
                        </a:rPr>
                        <a:t>Journal/Conference</a:t>
                      </a:r>
                      <a:r>
                        <a:rPr lang="en-US" baseline="0">
                          <a:latin typeface="Calibri"/>
                        </a:rPr>
                        <a:t>/Book Chapter Name: </a:t>
                      </a:r>
                      <a:r>
                        <a:rPr lang="en-US" sz="1400" b="0" i="0" u="none" strike="noStrike" baseline="0" noProof="0">
                          <a:solidFill>
                            <a:srgbClr val="000000"/>
                          </a:solidFill>
                          <a:latin typeface="Calibri"/>
                        </a:rPr>
                        <a:t>International Journal of All Research Education and Scientific Methods</a:t>
                      </a:r>
                      <a:endParaRPr lang="en-US" sz="1400">
                        <a:latin typeface="Calibri"/>
                      </a:endParaRPr>
                    </a:p>
                  </a:txBody>
                  <a:tcPr/>
                </a:tc>
                <a:extLst>
                  <a:ext uri="{0D108BD9-81ED-4DB2-BD59-A6C34878D82A}">
                    <a16:rowId xmlns:a16="http://schemas.microsoft.com/office/drawing/2014/main" val="10004"/>
                  </a:ext>
                </a:extLst>
              </a:tr>
              <a:tr h="370840">
                <a:tc>
                  <a:txBody>
                    <a:bodyPr/>
                    <a:lstStyle/>
                    <a:p>
                      <a:r>
                        <a:rPr lang="en-US">
                          <a:latin typeface="Calibri"/>
                        </a:rPr>
                        <a:t>Technology / Algorithm Used : </a:t>
                      </a:r>
                      <a:r>
                        <a:rPr lang="en-US" sz="1400">
                          <a:latin typeface="Calibri"/>
                        </a:rPr>
                        <a:t>Hungarian Assignment method</a:t>
                      </a:r>
                    </a:p>
                  </a:txBody>
                  <a:tcPr/>
                </a:tc>
                <a:extLst>
                  <a:ext uri="{0D108BD9-81ED-4DB2-BD59-A6C34878D82A}">
                    <a16:rowId xmlns:a16="http://schemas.microsoft.com/office/drawing/2014/main" val="10005"/>
                  </a:ext>
                </a:extLst>
              </a:tr>
              <a:tr h="370840">
                <a:tc>
                  <a:txBody>
                    <a:bodyPr/>
                    <a:lstStyle/>
                    <a:p>
                      <a:pPr marL="0" marR="0" lvl="0" indent="0" algn="l" rtl="0" eaLnBrk="1" fontAlgn="auto" latinLnBrk="0" hangingPunct="1">
                        <a:lnSpc>
                          <a:spcPct val="100000"/>
                        </a:lnSpc>
                        <a:spcBef>
                          <a:spcPts val="0"/>
                        </a:spcBef>
                        <a:spcAft>
                          <a:spcPts val="0"/>
                        </a:spcAft>
                        <a:buClrTx/>
                        <a:buSzTx/>
                        <a:buFontTx/>
                        <a:buNone/>
                      </a:pPr>
                      <a:r>
                        <a:rPr lang="en-US">
                          <a:latin typeface="Calibri"/>
                        </a:rPr>
                        <a:t>Summary</a:t>
                      </a:r>
                      <a:r>
                        <a:rPr lang="en-US" baseline="0">
                          <a:latin typeface="Calibri"/>
                        </a:rPr>
                        <a:t> :</a:t>
                      </a:r>
                      <a:r>
                        <a:rPr lang="en-US" sz="1400" b="0" i="0" u="none" strike="noStrike" baseline="0" noProof="0">
                          <a:solidFill>
                            <a:srgbClr val="000000"/>
                          </a:solidFill>
                          <a:latin typeface="Calibri"/>
                        </a:rPr>
                        <a:t>This paper highlights the challenge faced by OTT platforms in recommending diverse and appropriate content to users despite advanced recommender systems. It proposes a unique recommender system based on users' genre preferences and viewing history, using the Hungarian Assignment method from operations research .The paper suggests future enhancements like user surveys and continuous updates to adapt to changing viewer preferences, ultimately aiming to improve the OTT experience.</a:t>
                      </a:r>
                    </a:p>
                  </a:txBody>
                  <a:tcPr/>
                </a:tc>
                <a:extLst>
                  <a:ext uri="{0D108BD9-81ED-4DB2-BD59-A6C34878D82A}">
                    <a16:rowId xmlns:a16="http://schemas.microsoft.com/office/drawing/2014/main" val="10006"/>
                  </a:ext>
                </a:extLst>
              </a:tr>
              <a:tr h="370840">
                <a:tc>
                  <a:txBody>
                    <a:bodyPr/>
                    <a:lstStyle/>
                    <a:p>
                      <a:r>
                        <a:rPr lang="en-US">
                          <a:latin typeface="Calibri"/>
                        </a:rPr>
                        <a:t>Gap :</a:t>
                      </a:r>
                      <a:r>
                        <a:rPr lang="en-US" sz="1400" b="0" i="0" u="none" strike="noStrike" noProof="0">
                          <a:solidFill>
                            <a:srgbClr val="000000"/>
                          </a:solidFill>
                          <a:latin typeface="Calibri"/>
                        </a:rPr>
                        <a:t>The randomly generated numbers to solve assignment problem could be a limitation to the efficiency of the recommender system. The proposed method cannot recommend latest movies. The system does not account for shifts in the user's preferences over time unless there is a collection of new data and a repetition of the process</a:t>
                      </a:r>
                      <a:endParaRPr lang="en-US" sz="1400">
                        <a:latin typeface="Calibri"/>
                      </a:endParaRP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96200" y="228600"/>
            <a:ext cx="1266825" cy="126682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3694330561"/>
              </p:ext>
            </p:extLst>
          </p:nvPr>
        </p:nvGraphicFramePr>
        <p:xfrm>
          <a:off x="783274" y="1758015"/>
          <a:ext cx="7674167" cy="4658360"/>
        </p:xfrm>
        <a:graphic>
          <a:graphicData uri="http://schemas.openxmlformats.org/drawingml/2006/table">
            <a:tbl>
              <a:tblPr firstRow="1" bandRow="1">
                <a:tableStyleId>{5C22544A-7EE6-4342-B048-85BDC9FD1C3A}</a:tableStyleId>
              </a:tblPr>
              <a:tblGrid>
                <a:gridCol w="7674167">
                  <a:extLst>
                    <a:ext uri="{9D8B030D-6E8A-4147-A177-3AD203B41FA5}">
                      <a16:colId xmlns:a16="http://schemas.microsoft.com/office/drawing/2014/main" val="20000"/>
                    </a:ext>
                  </a:extLst>
                </a:gridCol>
              </a:tblGrid>
              <a:tr h="370840">
                <a:tc>
                  <a:txBody>
                    <a:bodyPr/>
                    <a:lstStyle/>
                    <a:p>
                      <a:r>
                        <a:rPr lang="en-US" err="1">
                          <a:latin typeface="Calibri"/>
                        </a:rPr>
                        <a:t>S.No</a:t>
                      </a:r>
                      <a:r>
                        <a:rPr lang="en-US">
                          <a:latin typeface="Calibri"/>
                        </a:rPr>
                        <a:t> : 14</a:t>
                      </a:r>
                      <a:endParaRPr lang="en-US"/>
                    </a:p>
                  </a:txBody>
                  <a:tcPr/>
                </a:tc>
                <a:extLst>
                  <a:ext uri="{0D108BD9-81ED-4DB2-BD59-A6C34878D82A}">
                    <a16:rowId xmlns:a16="http://schemas.microsoft.com/office/drawing/2014/main" val="10000"/>
                  </a:ext>
                </a:extLst>
              </a:tr>
              <a:tr h="370840">
                <a:tc>
                  <a:txBody>
                    <a:bodyPr/>
                    <a:lstStyle/>
                    <a:p>
                      <a:r>
                        <a:rPr lang="en-US">
                          <a:latin typeface="Calibri"/>
                        </a:rPr>
                        <a:t>TITLE: </a:t>
                      </a:r>
                      <a:r>
                        <a:rPr lang="en-US" sz="1400" b="0" i="0" u="none" strike="noStrike" noProof="0">
                          <a:solidFill>
                            <a:srgbClr val="121212"/>
                          </a:solidFill>
                          <a:latin typeface="Calibri"/>
                        </a:rPr>
                        <a:t>Content Recommendation System</a:t>
                      </a:r>
                      <a:endParaRPr lang="en-US" sz="1400">
                        <a:latin typeface="Calibri"/>
                      </a:endParaRPr>
                    </a:p>
                  </a:txBody>
                  <a:tcPr/>
                </a:tc>
                <a:extLst>
                  <a:ext uri="{0D108BD9-81ED-4DB2-BD59-A6C34878D82A}">
                    <a16:rowId xmlns:a16="http://schemas.microsoft.com/office/drawing/2014/main" val="10001"/>
                  </a:ext>
                </a:extLst>
              </a:tr>
              <a:tr h="370840">
                <a:tc>
                  <a:txBody>
                    <a:bodyPr/>
                    <a:lstStyle/>
                    <a:p>
                      <a:pPr lvl="0" algn="l">
                        <a:lnSpc>
                          <a:spcPct val="100000"/>
                        </a:lnSpc>
                        <a:spcBef>
                          <a:spcPts val="0"/>
                        </a:spcBef>
                        <a:spcAft>
                          <a:spcPts val="0"/>
                        </a:spcAft>
                      </a:pPr>
                      <a:r>
                        <a:rPr lang="en-US">
                          <a:latin typeface="Calibri"/>
                        </a:rPr>
                        <a:t>AUTHORS :</a:t>
                      </a:r>
                      <a:r>
                        <a:rPr lang="en-US" sz="1400" b="0" i="0" u="none" strike="noStrike" noProof="0">
                          <a:solidFill>
                            <a:srgbClr val="000000"/>
                          </a:solidFill>
                          <a:latin typeface="Calibri"/>
                        </a:rPr>
                        <a:t>Ayush Mishra, </a:t>
                      </a:r>
                      <a:r>
                        <a:rPr lang="en-US" sz="1400" b="0" i="0" u="none" strike="noStrike" noProof="0" err="1">
                          <a:solidFill>
                            <a:srgbClr val="000000"/>
                          </a:solidFill>
                          <a:latin typeface="Calibri"/>
                        </a:rPr>
                        <a:t>Malhaar</a:t>
                      </a:r>
                      <a:r>
                        <a:rPr lang="en-US" sz="1400" b="0" i="0" u="none" strike="noStrike" noProof="0">
                          <a:solidFill>
                            <a:srgbClr val="000000"/>
                          </a:solidFill>
                          <a:latin typeface="Calibri"/>
                        </a:rPr>
                        <a:t> </a:t>
                      </a:r>
                      <a:r>
                        <a:rPr lang="en-US" sz="1400" b="0" i="0" u="none" strike="noStrike" noProof="0" err="1">
                          <a:solidFill>
                            <a:srgbClr val="000000"/>
                          </a:solidFill>
                          <a:latin typeface="Calibri"/>
                        </a:rPr>
                        <a:t>Waghela</a:t>
                      </a:r>
                      <a:r>
                        <a:rPr lang="en-US" sz="1400" b="0" i="0" u="none" strike="noStrike" noProof="0">
                          <a:solidFill>
                            <a:srgbClr val="000000"/>
                          </a:solidFill>
                          <a:latin typeface="Calibri"/>
                        </a:rPr>
                        <a:t>, Madhavi </a:t>
                      </a:r>
                      <a:r>
                        <a:rPr lang="en-US" sz="1400" b="0" i="0" u="none" strike="noStrike" noProof="0" err="1">
                          <a:solidFill>
                            <a:srgbClr val="000000"/>
                          </a:solidFill>
                          <a:latin typeface="Calibri"/>
                        </a:rPr>
                        <a:t>Gavade</a:t>
                      </a:r>
                      <a:r>
                        <a:rPr lang="en-US" sz="1400" b="0" i="0" u="none" strike="noStrike" noProof="0">
                          <a:solidFill>
                            <a:srgbClr val="000000"/>
                          </a:solidFill>
                          <a:latin typeface="Calibri"/>
                        </a:rPr>
                        <a:t>,  Asst Prof. Odilia Gonsalves</a:t>
                      </a:r>
                      <a:endParaRPr lang="en-US" sz="1400">
                        <a:latin typeface="Calibri"/>
                      </a:endParaRPr>
                    </a:p>
                  </a:txBody>
                  <a:tcPr/>
                </a:tc>
                <a:extLst>
                  <a:ext uri="{0D108BD9-81ED-4DB2-BD59-A6C34878D82A}">
                    <a16:rowId xmlns:a16="http://schemas.microsoft.com/office/drawing/2014/main" val="10002"/>
                  </a:ext>
                </a:extLst>
              </a:tr>
              <a:tr h="370840">
                <a:tc>
                  <a:txBody>
                    <a:bodyPr/>
                    <a:lstStyle/>
                    <a:p>
                      <a:r>
                        <a:rPr lang="en-US">
                          <a:latin typeface="Calibri"/>
                        </a:rPr>
                        <a:t>Year of</a:t>
                      </a:r>
                      <a:r>
                        <a:rPr lang="en-US" baseline="0">
                          <a:latin typeface="Calibri"/>
                        </a:rPr>
                        <a:t> Publication : </a:t>
                      </a:r>
                      <a:r>
                        <a:rPr lang="en-US" sz="1400" b="0" i="0" u="none" strike="noStrike" baseline="0" noProof="0">
                          <a:solidFill>
                            <a:srgbClr val="000000"/>
                          </a:solidFill>
                          <a:latin typeface="Calibri"/>
                        </a:rPr>
                        <a:t>2021</a:t>
                      </a:r>
                      <a:endParaRPr lang="en-US" sz="1400">
                        <a:latin typeface="Calibri"/>
                      </a:endParaRPr>
                    </a:p>
                  </a:txBody>
                  <a:tcPr/>
                </a:tc>
                <a:extLst>
                  <a:ext uri="{0D108BD9-81ED-4DB2-BD59-A6C34878D82A}">
                    <a16:rowId xmlns:a16="http://schemas.microsoft.com/office/drawing/2014/main" val="10003"/>
                  </a:ext>
                </a:extLst>
              </a:tr>
              <a:tr h="370840">
                <a:tc>
                  <a:txBody>
                    <a:bodyPr/>
                    <a:lstStyle/>
                    <a:p>
                      <a:pPr lvl="0" algn="l">
                        <a:lnSpc>
                          <a:spcPct val="100000"/>
                        </a:lnSpc>
                        <a:spcBef>
                          <a:spcPts val="0"/>
                        </a:spcBef>
                        <a:spcAft>
                          <a:spcPts val="0"/>
                        </a:spcAft>
                      </a:pPr>
                      <a:r>
                        <a:rPr lang="en-US">
                          <a:latin typeface="Calibri"/>
                        </a:rPr>
                        <a:t>Journal/Conference</a:t>
                      </a:r>
                      <a:r>
                        <a:rPr lang="en-US" baseline="0">
                          <a:latin typeface="Calibri"/>
                        </a:rPr>
                        <a:t>/Book Chapter Name: </a:t>
                      </a:r>
                      <a:r>
                        <a:rPr lang="en-US" sz="1400" b="0" i="0" u="none" strike="noStrike" baseline="0" noProof="0">
                          <a:solidFill>
                            <a:srgbClr val="000000"/>
                          </a:solidFill>
                          <a:latin typeface="Calibri"/>
                        </a:rPr>
                        <a:t>International Research Journal of Engineering and Technology</a:t>
                      </a:r>
                      <a:endParaRPr lang="en-US" sz="1400">
                        <a:latin typeface="Calibri"/>
                      </a:endParaRPr>
                    </a:p>
                  </a:txBody>
                  <a:tcPr/>
                </a:tc>
                <a:extLst>
                  <a:ext uri="{0D108BD9-81ED-4DB2-BD59-A6C34878D82A}">
                    <a16:rowId xmlns:a16="http://schemas.microsoft.com/office/drawing/2014/main" val="10004"/>
                  </a:ext>
                </a:extLst>
              </a:tr>
              <a:tr h="370840">
                <a:tc>
                  <a:txBody>
                    <a:bodyPr/>
                    <a:lstStyle/>
                    <a:p>
                      <a:r>
                        <a:rPr lang="en-US">
                          <a:latin typeface="Calibri"/>
                        </a:rPr>
                        <a:t>Technology / Algorithm Used : </a:t>
                      </a:r>
                      <a:r>
                        <a:rPr lang="en-US" sz="1400">
                          <a:latin typeface="Calibri"/>
                        </a:rPr>
                        <a:t>Content and collaborative filtering</a:t>
                      </a:r>
                      <a:endParaRPr lang="en-US"/>
                    </a:p>
                  </a:txBody>
                  <a:tcPr/>
                </a:tc>
                <a:extLst>
                  <a:ext uri="{0D108BD9-81ED-4DB2-BD59-A6C34878D82A}">
                    <a16:rowId xmlns:a16="http://schemas.microsoft.com/office/drawing/2014/main" val="10005"/>
                  </a:ext>
                </a:extLst>
              </a:tr>
              <a:tr h="370840">
                <a:tc>
                  <a:txBody>
                    <a:bodyPr/>
                    <a:lstStyle/>
                    <a:p>
                      <a:pPr marL="0" marR="0" lvl="0" indent="0" algn="l" rtl="0" eaLnBrk="1" fontAlgn="auto" latinLnBrk="0" hangingPunct="1">
                        <a:lnSpc>
                          <a:spcPct val="100000"/>
                        </a:lnSpc>
                        <a:spcBef>
                          <a:spcPts val="0"/>
                        </a:spcBef>
                        <a:spcAft>
                          <a:spcPts val="0"/>
                        </a:spcAft>
                        <a:buClrTx/>
                        <a:buSzTx/>
                        <a:buFontTx/>
                        <a:buNone/>
                      </a:pPr>
                      <a:r>
                        <a:rPr lang="en-US">
                          <a:latin typeface="Calibri"/>
                        </a:rPr>
                        <a:t>Summary</a:t>
                      </a:r>
                      <a:r>
                        <a:rPr lang="en-US" baseline="0">
                          <a:latin typeface="Calibri"/>
                        </a:rPr>
                        <a:t> : </a:t>
                      </a:r>
                      <a:r>
                        <a:rPr lang="en-US" sz="1400" b="0" i="0" u="none" strike="noStrike" baseline="0" noProof="0">
                          <a:solidFill>
                            <a:srgbClr val="000000"/>
                          </a:solidFill>
                          <a:latin typeface="Calibri"/>
                        </a:rPr>
                        <a:t>This paper highlights the recommendation of content using content as well as collaborative filtering .The proposed system is effective in providing much more accurate and fast results. The system proves to be time-saving and requires less maintenance. This system is useful and easy to use and has a very attractive user interface so many users will surely give try to this. Many users like to watch regional languages movies, So they can watch that by getting a recommendation system</a:t>
                      </a:r>
                      <a:endParaRPr lang="en-US" sz="1400">
                        <a:latin typeface="Calibri"/>
                      </a:endParaRPr>
                    </a:p>
                  </a:txBody>
                  <a:tcPr/>
                </a:tc>
                <a:extLst>
                  <a:ext uri="{0D108BD9-81ED-4DB2-BD59-A6C34878D82A}">
                    <a16:rowId xmlns:a16="http://schemas.microsoft.com/office/drawing/2014/main" val="10006"/>
                  </a:ext>
                </a:extLst>
              </a:tr>
              <a:tr h="370840">
                <a:tc>
                  <a:txBody>
                    <a:bodyPr/>
                    <a:lstStyle/>
                    <a:p>
                      <a:r>
                        <a:rPr lang="en-US">
                          <a:latin typeface="Calibri"/>
                        </a:rPr>
                        <a:t>Gap : </a:t>
                      </a:r>
                      <a:r>
                        <a:rPr lang="en-US" sz="1300" b="0" i="0" u="none" strike="noStrike" noProof="0">
                          <a:solidFill>
                            <a:srgbClr val="000000"/>
                          </a:solidFill>
                          <a:latin typeface="Calibri"/>
                        </a:rPr>
                        <a:t> </a:t>
                      </a:r>
                      <a:r>
                        <a:rPr lang="en-US" sz="1400" b="0" i="0" u="none" strike="noStrike" noProof="0">
                          <a:solidFill>
                            <a:srgbClr val="000000"/>
                          </a:solidFill>
                          <a:latin typeface="Calibri"/>
                        </a:rPr>
                        <a:t>Collaborative filtering systems suffer from the 'sparsity' and 'new user' problems also cannot handle new movies while content based filtering </a:t>
                      </a:r>
                      <a:r>
                        <a:rPr lang="en-US" sz="1400" b="0" i="0" u="none" strike="noStrike" noProof="0">
                          <a:solidFill>
                            <a:srgbClr val="202124"/>
                          </a:solidFill>
                          <a:latin typeface="Calibri"/>
                        </a:rPr>
                        <a:t>The model can only make recommendations based on existing interests of the user. In other words, the model has limited ability to expand on the users' existing interests</a:t>
                      </a:r>
                      <a:endParaRPr lang="en-US" sz="1400">
                        <a:latin typeface="Calibri"/>
                      </a:endParaRP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20000" y="228600"/>
            <a:ext cx="1266825" cy="126682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66D51-E19C-30D8-35E2-91A02F1C8336}"/>
              </a:ext>
            </a:extLst>
          </p:cNvPr>
          <p:cNvSpPr>
            <a:spLocks noGrp="1"/>
          </p:cNvSpPr>
          <p:nvPr>
            <p:ph type="title"/>
          </p:nvPr>
        </p:nvSpPr>
        <p:spPr>
          <a:xfrm>
            <a:off x="457200" y="274638"/>
            <a:ext cx="6048037" cy="1143000"/>
          </a:xfrm>
        </p:spPr>
        <p:txBody>
          <a:bodyPr/>
          <a:lstStyle/>
          <a:p>
            <a:pPr algn="l"/>
            <a:r>
              <a:rPr lang="en-US">
                <a:ea typeface="Calibri"/>
                <a:cs typeface="Calibri"/>
              </a:rPr>
              <a:t>LITERATURE REVIEW</a:t>
            </a:r>
          </a:p>
        </p:txBody>
      </p:sp>
      <p:graphicFrame>
        <p:nvGraphicFramePr>
          <p:cNvPr id="5" name="Content Placeholder 4">
            <a:extLst>
              <a:ext uri="{FF2B5EF4-FFF2-40B4-BE49-F238E27FC236}">
                <a16:creationId xmlns:a16="http://schemas.microsoft.com/office/drawing/2014/main" id="{7C161CDF-0EA8-8FD7-99DE-78AA288FF432}"/>
              </a:ext>
            </a:extLst>
          </p:cNvPr>
          <p:cNvGraphicFramePr>
            <a:graphicFrameLocks noGrp="1"/>
          </p:cNvGraphicFramePr>
          <p:nvPr>
            <p:ph idx="1"/>
            <p:extLst>
              <p:ext uri="{D42A27DB-BD31-4B8C-83A1-F6EECF244321}">
                <p14:modId xmlns:p14="http://schemas.microsoft.com/office/powerpoint/2010/main" val="1998576747"/>
              </p:ext>
            </p:extLst>
          </p:nvPr>
        </p:nvGraphicFramePr>
        <p:xfrm>
          <a:off x="457200" y="1600200"/>
          <a:ext cx="8229600" cy="4307606"/>
        </p:xfrm>
        <a:graphic>
          <a:graphicData uri="http://schemas.openxmlformats.org/drawingml/2006/table">
            <a:tbl>
              <a:tblPr firstRow="1" bandRow="1">
                <a:tableStyleId>{5C22544A-7EE6-4342-B048-85BDC9FD1C3A}</a:tableStyleId>
              </a:tblPr>
              <a:tblGrid>
                <a:gridCol w="8229600">
                  <a:extLst>
                    <a:ext uri="{9D8B030D-6E8A-4147-A177-3AD203B41FA5}">
                      <a16:colId xmlns:a16="http://schemas.microsoft.com/office/drawing/2014/main" val="2477570088"/>
                    </a:ext>
                  </a:extLst>
                </a:gridCol>
              </a:tblGrid>
              <a:tr h="291027">
                <a:tc>
                  <a:txBody>
                    <a:bodyPr/>
                    <a:lstStyle/>
                    <a:p>
                      <a:pPr algn="l" rtl="0" fontAlgn="base"/>
                      <a:r>
                        <a:rPr lang="en-US" sz="1800" b="1" i="0" err="1">
                          <a:solidFill>
                            <a:srgbClr val="FFFFFF"/>
                          </a:solidFill>
                          <a:effectLst/>
                          <a:latin typeface="Calibri"/>
                        </a:rPr>
                        <a:t>S.No</a:t>
                      </a:r>
                      <a:r>
                        <a:rPr lang="en-US" sz="1800" b="1" i="0">
                          <a:solidFill>
                            <a:srgbClr val="FFFFFF"/>
                          </a:solidFill>
                          <a:effectLst/>
                          <a:latin typeface="Calibri"/>
                        </a:rPr>
                        <a:t> : 15</a:t>
                      </a:r>
                      <a:endParaRPr lang="en-US" b="1" i="0">
                        <a:solidFill>
                          <a:srgbClr val="FFFFFF"/>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4F81BD"/>
                    </a:solidFill>
                  </a:tcPr>
                </a:tc>
                <a:extLst>
                  <a:ext uri="{0D108BD9-81ED-4DB2-BD59-A6C34878D82A}">
                    <a16:rowId xmlns:a16="http://schemas.microsoft.com/office/drawing/2014/main" val="861691871"/>
                  </a:ext>
                </a:extLst>
              </a:tr>
              <a:tr h="416443">
                <a:tc>
                  <a:txBody>
                    <a:bodyPr/>
                    <a:lstStyle/>
                    <a:p>
                      <a:pPr algn="l" rtl="0" fontAlgn="base"/>
                      <a:r>
                        <a:rPr lang="en-US" sz="1800" b="0" i="0">
                          <a:solidFill>
                            <a:srgbClr val="000000"/>
                          </a:solidFill>
                          <a:effectLst/>
                          <a:latin typeface="Calibri"/>
                        </a:rPr>
                        <a:t>TITLE: </a:t>
                      </a:r>
                      <a:r>
                        <a:rPr lang="en-US" sz="1400" b="0" i="0" u="none" strike="noStrike">
                          <a:solidFill>
                            <a:srgbClr val="111111"/>
                          </a:solidFill>
                          <a:effectLst/>
                          <a:latin typeface="Calibri"/>
                        </a:rPr>
                        <a:t>Netflix Recommendation System based on TF-IDF and Cosine Similarity Algorithms</a:t>
                      </a:r>
                      <a:r>
                        <a:rPr lang="en-US" sz="1400" b="0" i="0">
                          <a:solidFill>
                            <a:srgbClr val="111111"/>
                          </a:solidFill>
                          <a:effectLst/>
                          <a:latin typeface="Calibri"/>
                        </a:rPr>
                        <a:t>​</a:t>
                      </a:r>
                      <a:endParaRPr lang="en-US" b="0" i="0">
                        <a:solidFill>
                          <a:srgbClr val="000000"/>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1215798798"/>
                  </a:ext>
                </a:extLst>
              </a:tr>
              <a:tr h="416443">
                <a:tc>
                  <a:txBody>
                    <a:bodyPr/>
                    <a:lstStyle/>
                    <a:p>
                      <a:pPr algn="just" rtl="0" fontAlgn="base"/>
                      <a:r>
                        <a:rPr lang="en-US" sz="1800" b="0" i="0">
                          <a:solidFill>
                            <a:srgbClr val="000000"/>
                          </a:solidFill>
                          <a:effectLst/>
                          <a:latin typeface="Calibri"/>
                        </a:rPr>
                        <a:t>AUTHORS : </a:t>
                      </a:r>
                      <a:r>
                        <a:rPr lang="en-US" sz="1400" b="0" i="0" u="none" strike="noStrike">
                          <a:solidFill>
                            <a:srgbClr val="000000"/>
                          </a:solidFill>
                          <a:effectLst/>
                          <a:latin typeface="Times New Roman"/>
                        </a:rPr>
                        <a:t>Mohamed </a:t>
                      </a:r>
                      <a:r>
                        <a:rPr lang="en-US" sz="1400" b="0" i="0" u="none" strike="noStrike" err="1">
                          <a:solidFill>
                            <a:srgbClr val="000000"/>
                          </a:solidFill>
                          <a:effectLst/>
                          <a:latin typeface="Times New Roman"/>
                        </a:rPr>
                        <a:t>Chiny</a:t>
                      </a:r>
                      <a:r>
                        <a:rPr lang="en-US" sz="1400" b="0" i="0" u="none" strike="noStrike">
                          <a:solidFill>
                            <a:srgbClr val="000000"/>
                          </a:solidFill>
                          <a:effectLst/>
                          <a:latin typeface="Times New Roman"/>
                        </a:rPr>
                        <a:t>, Marouane Chihab, Omar </a:t>
                      </a:r>
                      <a:r>
                        <a:rPr lang="en-US" sz="1400" b="0" i="0" u="none" strike="noStrike" err="1">
                          <a:solidFill>
                            <a:srgbClr val="000000"/>
                          </a:solidFill>
                          <a:effectLst/>
                          <a:latin typeface="Times New Roman"/>
                        </a:rPr>
                        <a:t>Bencharef</a:t>
                      </a:r>
                      <a:r>
                        <a:rPr lang="en-US" sz="1400" b="0" i="0" u="none" strike="noStrike">
                          <a:solidFill>
                            <a:srgbClr val="000000"/>
                          </a:solidFill>
                          <a:effectLst/>
                          <a:latin typeface="Times New Roman"/>
                        </a:rPr>
                        <a:t>, Chihab Younus</a:t>
                      </a:r>
                      <a:r>
                        <a:rPr lang="en-US" sz="1400" b="0" i="0">
                          <a:solidFill>
                            <a:srgbClr val="000000"/>
                          </a:solidFill>
                          <a:effectLst/>
                          <a:latin typeface="Times New Roman"/>
                        </a:rPr>
                        <a:t>​</a:t>
                      </a:r>
                      <a:endParaRPr lang="en-US" b="0" i="0">
                        <a:solidFill>
                          <a:srgbClr val="000000"/>
                        </a:solidFill>
                        <a:effectLst/>
                        <a:latin typeface="Times New Roman"/>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3483310983"/>
                  </a:ext>
                </a:extLst>
              </a:tr>
              <a:tr h="262538">
                <a:tc>
                  <a:txBody>
                    <a:bodyPr/>
                    <a:lstStyle/>
                    <a:p>
                      <a:pPr algn="l" rtl="0" fontAlgn="base"/>
                      <a:r>
                        <a:rPr lang="en-US" sz="1800" b="0" i="0">
                          <a:solidFill>
                            <a:srgbClr val="000000"/>
                          </a:solidFill>
                          <a:effectLst/>
                          <a:latin typeface="Calibri"/>
                        </a:rPr>
                        <a:t>Year of Publication : </a:t>
                      </a:r>
                      <a:r>
                        <a:rPr lang="en-US" sz="1400" b="0" i="0">
                          <a:solidFill>
                            <a:srgbClr val="000000"/>
                          </a:solidFill>
                          <a:effectLst/>
                          <a:latin typeface="Calibri"/>
                        </a:rPr>
                        <a:t>2022​</a:t>
                      </a:r>
                      <a:endParaRPr lang="en-US" b="0" i="0">
                        <a:solidFill>
                          <a:srgbClr val="000000"/>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3064659518"/>
                  </a:ext>
                </a:extLst>
              </a:tr>
              <a:tr h="416443">
                <a:tc>
                  <a:txBody>
                    <a:bodyPr/>
                    <a:lstStyle/>
                    <a:p>
                      <a:pPr algn="l" rtl="0" fontAlgn="base"/>
                      <a:r>
                        <a:rPr lang="en-US" sz="1800" b="0" i="0">
                          <a:solidFill>
                            <a:srgbClr val="000000"/>
                          </a:solidFill>
                          <a:effectLst/>
                          <a:latin typeface="Calibri"/>
                        </a:rPr>
                        <a:t>Journal/Conference/Book Chapter Name: </a:t>
                      </a:r>
                      <a:r>
                        <a:rPr lang="en-US" sz="1400" b="0" i="0" u="none" strike="noStrike">
                          <a:solidFill>
                            <a:srgbClr val="000000"/>
                          </a:solidFill>
                          <a:effectLst/>
                          <a:latin typeface="Times New Roman"/>
                        </a:rPr>
                        <a:t>International conference on big data, modeling and machine learning </a:t>
                      </a:r>
                      <a:r>
                        <a:rPr lang="en-US" sz="1400" b="0" i="0">
                          <a:solidFill>
                            <a:srgbClr val="000000"/>
                          </a:solidFill>
                          <a:effectLst/>
                          <a:latin typeface="Times New Roman"/>
                        </a:rPr>
                        <a:t>​</a:t>
                      </a:r>
                      <a:endParaRPr lang="en-US" b="0" i="0">
                        <a:solidFill>
                          <a:srgbClr val="000000"/>
                        </a:solidFill>
                        <a:effectLst/>
                        <a:latin typeface="Times New Roman"/>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2623467427"/>
                  </a:ext>
                </a:extLst>
              </a:tr>
              <a:tr h="262538">
                <a:tc>
                  <a:txBody>
                    <a:bodyPr/>
                    <a:lstStyle/>
                    <a:p>
                      <a:pPr algn="l" rtl="0" fontAlgn="base"/>
                      <a:r>
                        <a:rPr lang="en-US" sz="1800" b="0" i="0">
                          <a:solidFill>
                            <a:srgbClr val="000000"/>
                          </a:solidFill>
                          <a:effectLst/>
                          <a:latin typeface="Calibri"/>
                        </a:rPr>
                        <a:t>Technology / Algorithm Used : </a:t>
                      </a:r>
                      <a:r>
                        <a:rPr lang="en-US" sz="1400" b="0" i="0">
                          <a:solidFill>
                            <a:srgbClr val="000000"/>
                          </a:solidFill>
                          <a:effectLst/>
                          <a:latin typeface="Calibri"/>
                        </a:rPr>
                        <a:t>TF-IDF , Cosine Similarity​</a:t>
                      </a:r>
                      <a:endParaRPr lang="en-US" b="0" i="0">
                        <a:solidFill>
                          <a:srgbClr val="000000"/>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3675579392"/>
                  </a:ext>
                </a:extLst>
              </a:tr>
              <a:tr h="1032072">
                <a:tc>
                  <a:txBody>
                    <a:bodyPr/>
                    <a:lstStyle/>
                    <a:p>
                      <a:pPr algn="l" rtl="0" fontAlgn="base"/>
                      <a:r>
                        <a:rPr lang="en-US" sz="1800" b="0" i="0">
                          <a:solidFill>
                            <a:srgbClr val="000000"/>
                          </a:solidFill>
                          <a:effectLst/>
                          <a:latin typeface="Calibri"/>
                        </a:rPr>
                        <a:t>Summary : </a:t>
                      </a:r>
                      <a:r>
                        <a:rPr lang="en-US" sz="1400" b="0" i="0" u="none" strike="noStrike">
                          <a:solidFill>
                            <a:srgbClr val="000000"/>
                          </a:solidFill>
                          <a:effectLst/>
                          <a:latin typeface="Times New Roman"/>
                        </a:rPr>
                        <a:t>Netflix is a leading on-demand streaming platform accessible in 190 countries, offering a vast library of movies and TV shows. It utilizes TF-IDF and Cosine similarity algorithms, common in Natural Language Processing (NLP), for its recommendation system. Exploratory analysis has unveiled intriguing insights into Netflix's content trends. Although the current recommendation system has limitations, its potential shines when incorporating additional features</a:t>
                      </a:r>
                      <a:r>
                        <a:rPr lang="en-US" sz="1400" b="0" i="0">
                          <a:solidFill>
                            <a:srgbClr val="000000"/>
                          </a:solidFill>
                          <a:effectLst/>
                          <a:latin typeface="Times New Roman"/>
                        </a:rPr>
                        <a:t>​</a:t>
                      </a:r>
                      <a:endParaRPr lang="en-US" b="0" i="0">
                        <a:solidFill>
                          <a:srgbClr val="000000"/>
                        </a:solidFill>
                        <a:effectLst/>
                        <a:latin typeface="Times New Roman"/>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3285632938"/>
                  </a:ext>
                </a:extLst>
              </a:tr>
              <a:tr h="570347">
                <a:tc>
                  <a:txBody>
                    <a:bodyPr/>
                    <a:lstStyle/>
                    <a:p>
                      <a:pPr algn="l" rtl="0" fontAlgn="base"/>
                      <a:r>
                        <a:rPr lang="en-US" sz="1800" b="0" i="0">
                          <a:solidFill>
                            <a:srgbClr val="000000"/>
                          </a:solidFill>
                          <a:effectLst/>
                          <a:latin typeface="Calibri"/>
                        </a:rPr>
                        <a:t>Gap: </a:t>
                      </a:r>
                      <a:r>
                        <a:rPr lang="en-US" sz="1400" b="0" i="0" u="none" strike="noStrike">
                          <a:solidFill>
                            <a:srgbClr val="000000"/>
                          </a:solidFill>
                          <a:effectLst/>
                          <a:latin typeface="Calibri"/>
                        </a:rPr>
                        <a:t>However, this approach is a starting point towards a more sophisticated recommendation system that considers other features such as the show’s duration, the Netflix score, the leading players, etc.</a:t>
                      </a:r>
                      <a:r>
                        <a:rPr lang="en-US" sz="1400" b="0" i="0">
                          <a:solidFill>
                            <a:srgbClr val="000000"/>
                          </a:solidFill>
                          <a:effectLst/>
                          <a:latin typeface="Calibri"/>
                        </a:rPr>
                        <a:t>​</a:t>
                      </a:r>
                      <a:endParaRPr lang="en-US" b="0" i="0">
                        <a:solidFill>
                          <a:srgbClr val="000000"/>
                        </a:solidFill>
                        <a:effectLst/>
                        <a:latin typeface="Calibri"/>
                      </a:endParaRPr>
                    </a:p>
                  </a:txBody>
                  <a:tcPr>
                    <a:lnL w="9649" cap="flat" cmpd="sng" algn="ctr">
                      <a:solidFill>
                        <a:srgbClr val="FFFFFF"/>
                      </a:solidFill>
                      <a:prstDash val="solid"/>
                      <a:round/>
                      <a:headEnd type="none" w="med" len="med"/>
                      <a:tailEnd type="none" w="med" len="med"/>
                    </a:lnL>
                    <a:lnR w="9649" cap="flat" cmpd="sng" algn="ctr">
                      <a:solidFill>
                        <a:srgbClr val="FFFFFF"/>
                      </a:solidFill>
                      <a:prstDash val="solid"/>
                      <a:round/>
                      <a:headEnd type="none" w="med" len="med"/>
                      <a:tailEnd type="none" w="med" len="med"/>
                    </a:lnR>
                    <a:lnT w="9649" cap="flat" cmpd="sng" algn="ctr">
                      <a:solidFill>
                        <a:srgbClr val="FFFFFF"/>
                      </a:solidFill>
                      <a:prstDash val="solid"/>
                      <a:round/>
                      <a:headEnd type="none" w="med" len="med"/>
                      <a:tailEnd type="none" w="med" len="med"/>
                    </a:lnT>
                    <a:lnB w="9649"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3531718284"/>
                  </a:ext>
                </a:extLst>
              </a:tr>
            </a:tbl>
          </a:graphicData>
        </a:graphic>
      </p:graphicFrame>
      <p:pic>
        <p:nvPicPr>
          <p:cNvPr id="3" name="Picture 2" descr="images.jpg">
            <a:extLst>
              <a:ext uri="{FF2B5EF4-FFF2-40B4-BE49-F238E27FC236}">
                <a16:creationId xmlns:a16="http://schemas.microsoft.com/office/drawing/2014/main" id="{F88A050A-3AFB-9F51-B9A4-DEE30F7609F8}"/>
              </a:ext>
            </a:extLst>
          </p:cNvPr>
          <p:cNvPicPr>
            <a:picLocks noChangeAspect="1"/>
          </p:cNvPicPr>
          <p:nvPr/>
        </p:nvPicPr>
        <p:blipFill>
          <a:blip r:embed="rId2"/>
          <a:stretch>
            <a:fillRect/>
          </a:stretch>
        </p:blipFill>
        <p:spPr>
          <a:xfrm>
            <a:off x="7589104" y="272744"/>
            <a:ext cx="1276350" cy="1142904"/>
          </a:xfrm>
          <a:prstGeom prst="rect">
            <a:avLst/>
          </a:prstGeom>
        </p:spPr>
      </p:pic>
    </p:spTree>
    <p:extLst>
      <p:ext uri="{BB962C8B-B14F-4D97-AF65-F5344CB8AC3E}">
        <p14:creationId xmlns:p14="http://schemas.microsoft.com/office/powerpoint/2010/main" val="2414585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2535" y="564731"/>
            <a:ext cx="7772400" cy="855010"/>
          </a:xfrm>
        </p:spPr>
        <p:txBody>
          <a:bodyPr/>
          <a:lstStyle/>
          <a:p>
            <a:pPr algn="l"/>
            <a:r>
              <a:rPr lang="en-US"/>
              <a:t>ABSTRACT </a:t>
            </a:r>
            <a:endParaRPr lang="en-US" sz="1200">
              <a:ea typeface="Calibri"/>
              <a:cs typeface="Calibri"/>
            </a:endParaRPr>
          </a:p>
        </p:txBody>
      </p:sp>
      <p:pic>
        <p:nvPicPr>
          <p:cNvPr id="6" name="Picture 5" descr="images.jpg"/>
          <p:cNvPicPr>
            <a:picLocks noChangeAspect="1"/>
          </p:cNvPicPr>
          <p:nvPr/>
        </p:nvPicPr>
        <p:blipFill>
          <a:blip r:embed="rId2"/>
          <a:stretch>
            <a:fillRect/>
          </a:stretch>
        </p:blipFill>
        <p:spPr>
          <a:xfrm>
            <a:off x="7696200" y="152400"/>
            <a:ext cx="1266825" cy="1266825"/>
          </a:xfrm>
          <a:prstGeom prst="rect">
            <a:avLst/>
          </a:prstGeom>
        </p:spPr>
      </p:pic>
      <p:sp>
        <p:nvSpPr>
          <p:cNvPr id="9" name="Title 1"/>
          <p:cNvSpPr txBox="1">
            <a:spLocks/>
          </p:cNvSpPr>
          <p:nvPr/>
        </p:nvSpPr>
        <p:spPr>
          <a:xfrm>
            <a:off x="762000" y="2133600"/>
            <a:ext cx="7772400" cy="3429000"/>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a:ln>
                <a:noFill/>
              </a:ln>
              <a:solidFill>
                <a:schemeClr val="tx1"/>
              </a:solidFill>
              <a:effectLst/>
              <a:uLnTx/>
              <a:uFillTx/>
              <a:latin typeface="+mj-lt"/>
              <a:ea typeface="+mj-ea"/>
              <a:cs typeface="+mj-cs"/>
            </a:endParaRPr>
          </a:p>
        </p:txBody>
      </p:sp>
      <p:sp>
        <p:nvSpPr>
          <p:cNvPr id="10" name="Title 1"/>
          <p:cNvSpPr txBox="1">
            <a:spLocks/>
          </p:cNvSpPr>
          <p:nvPr/>
        </p:nvSpPr>
        <p:spPr>
          <a:xfrm>
            <a:off x="357405" y="2196649"/>
            <a:ext cx="7772400" cy="3962400"/>
          </a:xfrm>
          <a:prstGeom prst="rect">
            <a:avLst/>
          </a:prstGeom>
        </p:spPr>
        <p:txBody>
          <a:bodyPr vert="horz" lIns="91440" tIns="45720" rIns="91440" bIns="45720" rtlCol="0" anchor="ctr">
            <a:noAutofit/>
          </a:bodyPr>
          <a:lstStyle/>
          <a:p>
            <a:pPr>
              <a:spcBef>
                <a:spcPct val="0"/>
              </a:spcBef>
              <a:defRPr/>
            </a:pPr>
            <a:endParaRPr lang="en-US" sz="1400">
              <a:latin typeface="Times New Roman"/>
              <a:ea typeface="Calibri"/>
              <a:cs typeface="Calibri"/>
            </a:endParaRPr>
          </a:p>
          <a:p>
            <a:pPr>
              <a:spcBef>
                <a:spcPct val="0"/>
              </a:spcBef>
              <a:defRPr/>
            </a:pPr>
            <a:endParaRPr lang="en-US" sz="1400">
              <a:latin typeface="Times New Roman"/>
              <a:ea typeface="+mn-lt"/>
              <a:cs typeface="+mn-lt"/>
            </a:endParaRPr>
          </a:p>
          <a:p>
            <a:pPr marL="285750" indent="-285750" algn="just">
              <a:spcBef>
                <a:spcPct val="0"/>
              </a:spcBef>
              <a:buFont typeface="Arial"/>
              <a:buChar char="•"/>
              <a:defRPr/>
            </a:pPr>
            <a:r>
              <a:rPr lang="en-US" sz="1400" err="1">
                <a:latin typeface="Times New Roman"/>
                <a:ea typeface="+mn-lt"/>
                <a:cs typeface="+mn-lt"/>
              </a:rPr>
              <a:t>CineSense</a:t>
            </a:r>
            <a:r>
              <a:rPr lang="en-US" sz="1400">
                <a:latin typeface="Times New Roman"/>
                <a:ea typeface="+mn-lt"/>
                <a:cs typeface="+mn-lt"/>
              </a:rPr>
              <a:t> is an innovative movie recommendation system designed to enhance the cinematic experience of viewers by providing personalized and engaging film suggestions. In an era inundated with an abundance of movie choices, </a:t>
            </a:r>
            <a:r>
              <a:rPr lang="en-US" sz="1400" err="1">
                <a:latin typeface="Times New Roman"/>
                <a:ea typeface="+mn-lt"/>
                <a:cs typeface="+mn-lt"/>
              </a:rPr>
              <a:t>CineSense</a:t>
            </a:r>
            <a:r>
              <a:rPr lang="en-US" sz="1400">
                <a:latin typeface="Times New Roman"/>
                <a:ea typeface="+mn-lt"/>
                <a:cs typeface="+mn-lt"/>
              </a:rPr>
              <a:t> leverages cutting-edge machine learning algorithms and user-centric data analysis to curate tailored movie recommendations, ensuring that users discover films that resonate with their unique preferences.</a:t>
            </a:r>
          </a:p>
          <a:p>
            <a:pPr marL="285750" indent="-285750" algn="just">
              <a:spcBef>
                <a:spcPct val="0"/>
              </a:spcBef>
              <a:buFont typeface="Arial"/>
              <a:buChar char="•"/>
              <a:defRPr/>
            </a:pPr>
            <a:endParaRPr lang="en-US" sz="1400">
              <a:latin typeface="Times New Roman"/>
              <a:ea typeface="+mn-lt"/>
              <a:cs typeface="+mn-lt"/>
            </a:endParaRPr>
          </a:p>
          <a:p>
            <a:pPr marL="285750" indent="-285750" algn="just">
              <a:spcBef>
                <a:spcPct val="0"/>
              </a:spcBef>
              <a:buFont typeface="Arial"/>
              <a:buChar char="•"/>
              <a:defRPr/>
            </a:pPr>
            <a:r>
              <a:rPr lang="en-US" sz="1400">
                <a:latin typeface="Times New Roman"/>
                <a:ea typeface="+mn-lt"/>
                <a:cs typeface="+mn-lt"/>
              </a:rPr>
              <a:t>The proposed system leverages machine learning algorithms to personalize the movie-watching experience, provide feedback to users, and optimize content recommendations.</a:t>
            </a:r>
          </a:p>
          <a:p>
            <a:pPr marL="285750" indent="-285750" algn="just">
              <a:spcBef>
                <a:spcPct val="0"/>
              </a:spcBef>
              <a:buFont typeface="Arial"/>
              <a:buChar char="•"/>
              <a:defRPr/>
            </a:pPr>
            <a:endParaRPr lang="en-US" sz="1400">
              <a:latin typeface="Times New Roman"/>
              <a:ea typeface="+mn-lt"/>
              <a:cs typeface="+mn-lt"/>
            </a:endParaRPr>
          </a:p>
          <a:p>
            <a:pPr marL="285750" indent="-285750" algn="just">
              <a:spcBef>
                <a:spcPct val="0"/>
              </a:spcBef>
              <a:buFont typeface="Arial"/>
              <a:buChar char="•"/>
              <a:defRPr/>
            </a:pPr>
            <a:r>
              <a:rPr lang="en-US" sz="1400">
                <a:latin typeface="Times New Roman"/>
                <a:ea typeface="+mn-lt"/>
                <a:cs typeface="+mn-lt"/>
              </a:rPr>
              <a:t>Moreover in this, we use some frontend technologies to make our website look more attractive to the user. In this, the user will get the sliding panel and some popup dialogues that will recommend the movie which would be connected to the machine learning algorithms.</a:t>
            </a:r>
          </a:p>
          <a:p>
            <a:pPr marL="285750" indent="-285750" algn="just">
              <a:spcBef>
                <a:spcPct val="0"/>
              </a:spcBef>
              <a:buFont typeface="Arial"/>
              <a:buChar char="•"/>
              <a:defRPr/>
            </a:pPr>
            <a:endParaRPr lang="en-US" sz="1400">
              <a:latin typeface="Times New Roman"/>
              <a:ea typeface="+mn-lt"/>
              <a:cs typeface="+mn-lt"/>
            </a:endParaRPr>
          </a:p>
          <a:p>
            <a:pPr marL="285750" indent="-285750" algn="just">
              <a:spcBef>
                <a:spcPct val="0"/>
              </a:spcBef>
              <a:buFont typeface="Arial"/>
              <a:buChar char="•"/>
              <a:defRPr/>
            </a:pPr>
            <a:r>
              <a:rPr lang="en-US" sz="1400">
                <a:latin typeface="Times New Roman"/>
                <a:ea typeface="+mn-lt"/>
                <a:cs typeface="+mn-lt"/>
              </a:rPr>
              <a:t>The proposed movie recommendation system has the potential to revolutionize how movies and shows are discovered, offering users a more personalized and enjoyable cinematic experience.</a:t>
            </a:r>
          </a:p>
          <a:p>
            <a:pPr marL="285750" indent="-285750" algn="just">
              <a:spcBef>
                <a:spcPct val="0"/>
              </a:spcBef>
              <a:buFont typeface="Arial"/>
              <a:buChar char="•"/>
              <a:defRPr/>
            </a:pPr>
            <a:endParaRPr lang="en-US" sz="1400">
              <a:latin typeface="Times New Roman"/>
              <a:ea typeface="+mn-lt"/>
              <a:cs typeface="+mn-lt"/>
            </a:endParaRPr>
          </a:p>
          <a:p>
            <a:pPr marL="285750" indent="-285750" algn="just">
              <a:spcBef>
                <a:spcPct val="0"/>
              </a:spcBef>
              <a:buFont typeface="Arial"/>
              <a:buChar char="•"/>
              <a:defRPr/>
            </a:pPr>
            <a:r>
              <a:rPr lang="en-US" sz="1400" err="1">
                <a:latin typeface="Times New Roman"/>
                <a:ea typeface="+mn-lt"/>
                <a:cs typeface="+mn-lt"/>
              </a:rPr>
              <a:t>CineSense</a:t>
            </a:r>
            <a:r>
              <a:rPr lang="en-US" sz="1400">
                <a:latin typeface="Times New Roman"/>
                <a:ea typeface="+mn-lt"/>
                <a:cs typeface="+mn-lt"/>
              </a:rPr>
              <a:t> is poised to revolutionize the way audiences discover and engage with movies, offering a holistic and personalized movie recommendation experience that combines the art of cinema with the science of machine learning.</a:t>
            </a:r>
            <a:endParaRPr lang="en-US" sz="1400" b="0" i="0" u="none" strike="noStrike" kern="1200" cap="none" spc="0" normalizeH="0" baseline="0" noProof="0">
              <a:ln>
                <a:noFill/>
              </a:ln>
              <a:effectLst/>
              <a:uLnTx/>
              <a:uFillTx/>
              <a:latin typeface="Times New Roman"/>
              <a:ea typeface="Calibri"/>
              <a:cs typeface="Calibri"/>
            </a:endParaRPr>
          </a:p>
          <a:p>
            <a:pPr>
              <a:spcBef>
                <a:spcPct val="0"/>
              </a:spcBef>
              <a:buFont typeface="Arial" pitchFamily="34" charset="0"/>
              <a:buChar char="•"/>
              <a:defRPr/>
            </a:pPr>
            <a:endParaRPr lang="en-US" sz="1400" b="0" i="0" u="none" strike="noStrike" kern="1200" cap="none" spc="0" normalizeH="0" baseline="0" noProof="0">
              <a:ln>
                <a:noFill/>
              </a:ln>
              <a:effectLst/>
              <a:uLnTx/>
              <a:uFillTx/>
              <a:latin typeface="+mj-lt"/>
              <a:ea typeface="Calibri"/>
              <a:cs typeface="Calibri"/>
            </a:endParaRPr>
          </a:p>
          <a:p>
            <a:pPr marL="0" marR="0" lvl="0" indent="0" algn="l" defTabSz="914400" rtl="0" eaLnBrk="1" fontAlgn="auto" latinLnBrk="0" hangingPunct="1">
              <a:lnSpc>
                <a:spcPct val="100000"/>
              </a:lnSpc>
              <a:spcBef>
                <a:spcPct val="0"/>
              </a:spcBef>
              <a:spcAft>
                <a:spcPts val="0"/>
              </a:spcAft>
              <a:buClrTx/>
              <a:buSzTx/>
              <a:buFont typeface="Arial" pitchFamily="34" charset="0"/>
              <a:buChar char="•"/>
              <a:tabLst/>
              <a:defRPr/>
            </a:pPr>
            <a:endParaRPr lang="en-US" sz="3000">
              <a:latin typeface="+mj-lt"/>
              <a:ea typeface="Calibri"/>
              <a:cs typeface="Calibri"/>
            </a:endParaRPr>
          </a:p>
          <a:p>
            <a:pPr marL="0" marR="0" lvl="0" indent="0" algn="l" defTabSz="914400" rtl="0" eaLnBrk="1" fontAlgn="auto" latinLnBrk="0" hangingPunct="1">
              <a:lnSpc>
                <a:spcPct val="100000"/>
              </a:lnSpc>
              <a:spcBef>
                <a:spcPct val="0"/>
              </a:spcBef>
              <a:spcAft>
                <a:spcPts val="0"/>
              </a:spcAft>
              <a:buClrTx/>
              <a:buSzTx/>
              <a:buFont typeface="Arial" pitchFamily="34" charset="0"/>
              <a:buChar char="•"/>
              <a:tabLst/>
              <a:defRPr/>
            </a:pPr>
            <a:endParaRPr lang="en-US" sz="3000" b="0" i="0" u="none" strike="noStrike" kern="1200" cap="none" spc="0" normalizeH="0" baseline="0" noProof="0">
              <a:ln>
                <a:noFill/>
              </a:ln>
              <a:solidFill>
                <a:schemeClr val="tx1"/>
              </a:solidFill>
              <a:effectLst/>
              <a:uLnTx/>
              <a:uFillTx/>
              <a:latin typeface="+mj-lt"/>
              <a:ea typeface="Calibri"/>
              <a:cs typeface="Calibri"/>
            </a:endParaRPr>
          </a:p>
          <a:p>
            <a:pPr marL="0" marR="0" lvl="0" indent="0" algn="l" defTabSz="914400" rtl="0" eaLnBrk="1" fontAlgn="auto" latinLnBrk="0" hangingPunct="1">
              <a:lnSpc>
                <a:spcPct val="100000"/>
              </a:lnSpc>
              <a:spcBef>
                <a:spcPct val="0"/>
              </a:spcBef>
              <a:spcAft>
                <a:spcPts val="0"/>
              </a:spcAft>
              <a:buClrTx/>
              <a:buSzTx/>
              <a:buFont typeface="Arial" pitchFamily="34" charset="0"/>
              <a:buChar char="•"/>
              <a:tabLst/>
              <a:defRPr/>
            </a:pPr>
            <a:endParaRPr kumimoji="0" lang="en-US" sz="3000" b="0" i="0" u="none" strike="noStrike" kern="1200" cap="none" spc="0" normalizeH="0" baseline="0" noProof="0">
              <a:ln>
                <a:noFill/>
              </a:ln>
              <a:solidFill>
                <a:schemeClr val="tx1"/>
              </a:solidFill>
              <a:effectLst/>
              <a:uLnTx/>
              <a:uFillTx/>
              <a:latin typeface="+mj-lt"/>
              <a:ea typeface="+mj-ea"/>
              <a:cs typeface="+mj-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12A97-4000-5320-0663-45AFD6DB7664}"/>
              </a:ext>
            </a:extLst>
          </p:cNvPr>
          <p:cNvSpPr>
            <a:spLocks noGrp="1"/>
          </p:cNvSpPr>
          <p:nvPr>
            <p:ph type="title"/>
          </p:nvPr>
        </p:nvSpPr>
        <p:spPr>
          <a:xfrm>
            <a:off x="457200" y="274638"/>
            <a:ext cx="6465783" cy="1143000"/>
          </a:xfrm>
        </p:spPr>
        <p:txBody>
          <a:bodyPr/>
          <a:lstStyle/>
          <a:p>
            <a:pPr algn="l"/>
            <a:r>
              <a:rPr lang="en-US">
                <a:ea typeface="+mj-lt"/>
                <a:cs typeface="+mj-lt"/>
              </a:rPr>
              <a:t>Proposed Methodology :</a:t>
            </a:r>
            <a:endParaRPr lang="en-US">
              <a:cs typeface="Calibri"/>
            </a:endParaRPr>
          </a:p>
        </p:txBody>
      </p:sp>
      <p:sp>
        <p:nvSpPr>
          <p:cNvPr id="6" name="Content Placeholder 5">
            <a:extLst>
              <a:ext uri="{FF2B5EF4-FFF2-40B4-BE49-F238E27FC236}">
                <a16:creationId xmlns:a16="http://schemas.microsoft.com/office/drawing/2014/main" id="{74118491-2544-6AF8-0639-E0EE062474E1}"/>
              </a:ext>
            </a:extLst>
          </p:cNvPr>
          <p:cNvSpPr>
            <a:spLocks noGrp="1"/>
          </p:cNvSpPr>
          <p:nvPr>
            <p:ph idx="1"/>
          </p:nvPr>
        </p:nvSpPr>
        <p:spPr/>
        <p:txBody>
          <a:bodyPr vert="horz" lIns="91440" tIns="45720" rIns="91440" bIns="45720" rtlCol="0" anchor="t">
            <a:noAutofit/>
          </a:bodyPr>
          <a:lstStyle/>
          <a:p>
            <a:pPr algn="just"/>
            <a:r>
              <a:rPr lang="en-US" sz="1400" b="1">
                <a:latin typeface="Times New Roman"/>
                <a:cs typeface="Times New Roman"/>
              </a:rPr>
              <a:t>UI Design and Component Creation with React JS: </a:t>
            </a:r>
            <a:endParaRPr lang="en-GB" sz="1400">
              <a:latin typeface="Times New Roman"/>
              <a:cs typeface="Times New Roman"/>
            </a:endParaRPr>
          </a:p>
          <a:p>
            <a:pPr marL="0" indent="0" algn="just">
              <a:buNone/>
            </a:pPr>
            <a:r>
              <a:rPr lang="en-US" sz="1400">
                <a:latin typeface="Times New Roman"/>
                <a:cs typeface="Times New Roman"/>
              </a:rPr>
              <a:t>Conducted user research to understand preferences and expectations for OTT platform design. Create wireframes and design reusable UI components using React JS to make it interactive. Implement Tailwind CSS for styling to ensure a visually appealing and responsive interface.</a:t>
            </a:r>
            <a:endParaRPr lang="en-GB" sz="1400">
              <a:latin typeface="Times New Roman"/>
              <a:cs typeface="Times New Roman"/>
            </a:endParaRPr>
          </a:p>
          <a:p>
            <a:pPr algn="just"/>
            <a:r>
              <a:rPr lang="en-US" sz="1400" b="1">
                <a:latin typeface="Times New Roman"/>
                <a:cs typeface="Times New Roman"/>
              </a:rPr>
              <a:t>Backend Development with Firebase:</a:t>
            </a:r>
            <a:endParaRPr lang="en-GB" sz="1400">
              <a:latin typeface="Times New Roman"/>
              <a:cs typeface="Times New Roman"/>
            </a:endParaRPr>
          </a:p>
          <a:p>
            <a:pPr marL="0" indent="0" algn="just">
              <a:buNone/>
            </a:pPr>
            <a:r>
              <a:rPr lang="en-US" sz="1400">
                <a:latin typeface="Times New Roman"/>
                <a:cs typeface="Times New Roman"/>
              </a:rPr>
              <a:t>Set up Firebase for user authentication and real-time data storage. Develop backend functionalities for user data storage, authentication, and interaction tracking. Implement Firebase Cloud Functions for server less logic.</a:t>
            </a:r>
            <a:endParaRPr lang="en-GB" sz="1400">
              <a:latin typeface="Times New Roman"/>
              <a:cs typeface="Times New Roman"/>
            </a:endParaRPr>
          </a:p>
          <a:p>
            <a:pPr algn="just"/>
            <a:r>
              <a:rPr lang="en-US" sz="1400" b="1">
                <a:latin typeface="Times New Roman"/>
                <a:cs typeface="Times New Roman"/>
              </a:rPr>
              <a:t>Data Integration from TMDB and YouTube:</a:t>
            </a:r>
            <a:endParaRPr lang="en-GB" sz="1400">
              <a:latin typeface="Times New Roman"/>
              <a:cs typeface="Times New Roman"/>
            </a:endParaRPr>
          </a:p>
          <a:p>
            <a:pPr marL="0" indent="0" algn="just">
              <a:buNone/>
            </a:pPr>
            <a:r>
              <a:rPr lang="en-US" sz="1400">
                <a:latin typeface="Times New Roman"/>
                <a:cs typeface="Times New Roman"/>
              </a:rPr>
              <a:t>Obtain API credentials from TMDB and YouTube for accessing movie data and trailers. Develop API integration modules to fetch movie data, including titles, genres, ratings, and trailers. Display data on the website components, such as top-rated, upcoming, and comedy movie sections.</a:t>
            </a:r>
            <a:endParaRPr lang="en-GB" sz="1400">
              <a:latin typeface="Times New Roman"/>
              <a:cs typeface="Times New Roman"/>
            </a:endParaRPr>
          </a:p>
          <a:p>
            <a:pPr algn="just"/>
            <a:r>
              <a:rPr lang="en-US" sz="1400" b="1">
                <a:latin typeface="Times New Roman"/>
                <a:cs typeface="Times New Roman"/>
              </a:rPr>
              <a:t>User Authentication and Account Management:</a:t>
            </a:r>
            <a:endParaRPr lang="en-GB" sz="1400">
              <a:latin typeface="Times New Roman"/>
              <a:cs typeface="Times New Roman"/>
            </a:endParaRPr>
          </a:p>
          <a:p>
            <a:pPr marL="0" indent="0" algn="just">
              <a:buNone/>
            </a:pPr>
            <a:r>
              <a:rPr lang="en-US" sz="1400">
                <a:latin typeface="Times New Roman"/>
                <a:cs typeface="Times New Roman"/>
              </a:rPr>
              <a:t>Implement user authentication using email and password through Firebase. Create signup and login functionalities for new and returning users. Enable users to save movies for later viewing by implementing a 'like' or bookmark feature.</a:t>
            </a:r>
            <a:endParaRPr lang="en-GB" sz="1400">
              <a:latin typeface="Times New Roman"/>
              <a:cs typeface="Times New Roman"/>
            </a:endParaRPr>
          </a:p>
          <a:p>
            <a:pPr algn="just"/>
            <a:r>
              <a:rPr lang="en-US" sz="1400" b="1">
                <a:latin typeface="Times New Roman"/>
                <a:cs typeface="Times New Roman"/>
              </a:rPr>
              <a:t>Machine Learning Integration:</a:t>
            </a:r>
            <a:endParaRPr lang="en-GB" sz="1400">
              <a:latin typeface="Times New Roman"/>
              <a:cs typeface="Times New Roman"/>
            </a:endParaRPr>
          </a:p>
          <a:p>
            <a:pPr marL="0" indent="0" algn="just">
              <a:buNone/>
            </a:pPr>
            <a:r>
              <a:rPr lang="en-US" sz="1400">
                <a:latin typeface="Times New Roman"/>
                <a:cs typeface="Times New Roman"/>
              </a:rPr>
              <a:t>Implement data collection and preprocessing to gather user interaction data. Utilize machine learning techniques such as Cosine Similarity Calculation to analyze user preferences. Develop ranking and recommendation generation algorithms based on user behavior and interactions.</a:t>
            </a:r>
            <a:endParaRPr lang="en-GB" sz="1400">
              <a:latin typeface="Times New Roman"/>
              <a:cs typeface="Times New Roman"/>
            </a:endParaRPr>
          </a:p>
          <a:p>
            <a:pPr marL="0" indent="0">
              <a:buNone/>
            </a:pPr>
            <a:endParaRPr lang="en-US" sz="1100">
              <a:latin typeface="Times New Roman"/>
              <a:cs typeface="Times New Roman"/>
            </a:endParaRPr>
          </a:p>
          <a:p>
            <a:endParaRPr lang="en-GB">
              <a:cs typeface="Calibri"/>
            </a:endParaRPr>
          </a:p>
        </p:txBody>
      </p:sp>
      <p:pic>
        <p:nvPicPr>
          <p:cNvPr id="7" name="Picture 6" descr="images.jpg">
            <a:extLst>
              <a:ext uri="{FF2B5EF4-FFF2-40B4-BE49-F238E27FC236}">
                <a16:creationId xmlns:a16="http://schemas.microsoft.com/office/drawing/2014/main" id="{7F59C516-568C-98B4-75CC-38621B765AE2}"/>
              </a:ext>
            </a:extLst>
          </p:cNvPr>
          <p:cNvPicPr>
            <a:picLocks noChangeAspect="1"/>
          </p:cNvPicPr>
          <p:nvPr/>
        </p:nvPicPr>
        <p:blipFill>
          <a:blip r:embed="rId2"/>
          <a:stretch>
            <a:fillRect/>
          </a:stretch>
        </p:blipFill>
        <p:spPr>
          <a:xfrm>
            <a:off x="7484668" y="272744"/>
            <a:ext cx="1276350" cy="1102290"/>
          </a:xfrm>
          <a:prstGeom prst="rect">
            <a:avLst/>
          </a:prstGeom>
        </p:spPr>
      </p:pic>
    </p:spTree>
    <p:extLst>
      <p:ext uri="{BB962C8B-B14F-4D97-AF65-F5344CB8AC3E}">
        <p14:creationId xmlns:p14="http://schemas.microsoft.com/office/powerpoint/2010/main" val="7007794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A7F1E-F87A-51D0-1F70-3A2648F40611}"/>
              </a:ext>
            </a:extLst>
          </p:cNvPr>
          <p:cNvSpPr>
            <a:spLocks noGrp="1"/>
          </p:cNvSpPr>
          <p:nvPr>
            <p:ph type="title"/>
          </p:nvPr>
        </p:nvSpPr>
        <p:spPr>
          <a:xfrm>
            <a:off x="457200" y="274638"/>
            <a:ext cx="5572271" cy="1143000"/>
          </a:xfrm>
        </p:spPr>
        <p:txBody>
          <a:bodyPr/>
          <a:lstStyle/>
          <a:p>
            <a:endParaRPr lang="en-GB"/>
          </a:p>
        </p:txBody>
      </p:sp>
      <p:sp>
        <p:nvSpPr>
          <p:cNvPr id="3" name="Content Placeholder 2">
            <a:extLst>
              <a:ext uri="{FF2B5EF4-FFF2-40B4-BE49-F238E27FC236}">
                <a16:creationId xmlns:a16="http://schemas.microsoft.com/office/drawing/2014/main" id="{79E2E0C8-20FE-91EB-0425-C1D857552109}"/>
              </a:ext>
            </a:extLst>
          </p:cNvPr>
          <p:cNvSpPr>
            <a:spLocks noGrp="1"/>
          </p:cNvSpPr>
          <p:nvPr>
            <p:ph idx="1"/>
          </p:nvPr>
        </p:nvSpPr>
        <p:spPr/>
        <p:txBody>
          <a:bodyPr vert="horz" lIns="91440" tIns="45720" rIns="91440" bIns="45720" rtlCol="0" anchor="t">
            <a:normAutofit/>
          </a:bodyPr>
          <a:lstStyle/>
          <a:p>
            <a:r>
              <a:rPr lang="en-US" sz="1400" b="1">
                <a:latin typeface="Times New Roman"/>
                <a:cs typeface="Times New Roman"/>
              </a:rPr>
              <a:t>Homepage and Navigation Bar:</a:t>
            </a:r>
            <a:endParaRPr lang="en-GB" sz="1400">
              <a:latin typeface="Times New Roman"/>
              <a:cs typeface="Times New Roman"/>
            </a:endParaRPr>
          </a:p>
          <a:p>
            <a:pPr marL="0" indent="0" algn="just">
              <a:buNone/>
            </a:pPr>
            <a:r>
              <a:rPr lang="en-US" sz="1400">
                <a:latin typeface="Times New Roman"/>
                <a:cs typeface="Times New Roman"/>
              </a:rPr>
              <a:t>Design and implement the homepage with sections like top-rated, upcoming, and comedy movies. Create a nav-bar for easy user access to different sections of the website.</a:t>
            </a:r>
            <a:endParaRPr lang="en-GB" sz="1400">
              <a:latin typeface="Times New Roman"/>
              <a:cs typeface="Times New Roman"/>
            </a:endParaRPr>
          </a:p>
          <a:p>
            <a:pPr algn="just"/>
            <a:r>
              <a:rPr lang="en-US" sz="1400" b="1">
                <a:latin typeface="Times New Roman"/>
                <a:cs typeface="Times New Roman"/>
              </a:rPr>
              <a:t>Trailer Playback:</a:t>
            </a:r>
            <a:endParaRPr lang="en-GB" sz="1400">
              <a:latin typeface="Times New Roman"/>
              <a:cs typeface="Times New Roman"/>
            </a:endParaRPr>
          </a:p>
          <a:p>
            <a:pPr marL="0" indent="0" algn="just">
              <a:buNone/>
            </a:pPr>
            <a:r>
              <a:rPr lang="en-US" sz="1400">
                <a:latin typeface="Times New Roman"/>
                <a:cs typeface="Times New Roman"/>
              </a:rPr>
              <a:t>Integrate the functionality to play movie trailers directly from YouTube. Enhance user experience by allowing users to preview movies before deciding to watch.</a:t>
            </a:r>
            <a:endParaRPr lang="en-GB" sz="1400">
              <a:latin typeface="Times New Roman"/>
              <a:cs typeface="Times New Roman"/>
            </a:endParaRPr>
          </a:p>
          <a:p>
            <a:pPr algn="just"/>
            <a:r>
              <a:rPr lang="en-US" sz="1400" b="1">
                <a:latin typeface="Times New Roman"/>
                <a:cs typeface="Times New Roman"/>
              </a:rPr>
              <a:t>Security Measures and Data Privacy:</a:t>
            </a:r>
            <a:endParaRPr lang="en-GB" sz="1400">
              <a:latin typeface="Times New Roman"/>
              <a:cs typeface="Times New Roman"/>
            </a:endParaRPr>
          </a:p>
          <a:p>
            <a:pPr marL="0" indent="0" algn="just">
              <a:buNone/>
            </a:pPr>
            <a:r>
              <a:rPr lang="en-US" sz="1400">
                <a:latin typeface="Times New Roman"/>
                <a:cs typeface="Times New Roman"/>
              </a:rPr>
              <a:t> Implement encryption and secure data storage practices to ensure user privacy. Adhere to data protection regulations and ethical considerations in handling user information.</a:t>
            </a:r>
            <a:endParaRPr lang="en-GB" sz="1400">
              <a:latin typeface="Times New Roman"/>
              <a:cs typeface="Times New Roman"/>
            </a:endParaRPr>
          </a:p>
          <a:p>
            <a:pPr algn="just"/>
            <a:r>
              <a:rPr lang="en-US" sz="1400" b="1">
                <a:latin typeface="Times New Roman"/>
                <a:cs typeface="Times New Roman"/>
              </a:rPr>
              <a:t>Documentation:</a:t>
            </a:r>
            <a:endParaRPr lang="en-GB" sz="1400">
              <a:latin typeface="Times New Roman"/>
              <a:cs typeface="Times New Roman"/>
            </a:endParaRPr>
          </a:p>
          <a:p>
            <a:pPr marL="0" indent="0" algn="just">
              <a:buNone/>
            </a:pPr>
            <a:r>
              <a:rPr lang="en-US" sz="1400">
                <a:latin typeface="Times New Roman"/>
                <a:cs typeface="Times New Roman"/>
              </a:rPr>
              <a:t> Provide comprehensive documentation for users on website features and functionalities.</a:t>
            </a:r>
            <a:endParaRPr lang="en-GB" sz="1400">
              <a:latin typeface="Times New Roman"/>
              <a:cs typeface="Times New Roman"/>
            </a:endParaRPr>
          </a:p>
          <a:p>
            <a:pPr algn="just"/>
            <a:r>
              <a:rPr lang="en-US" sz="1400" b="1">
                <a:latin typeface="Times New Roman"/>
                <a:cs typeface="Times New Roman"/>
              </a:rPr>
              <a:t>Deployment and Hosting:</a:t>
            </a:r>
            <a:endParaRPr lang="en-GB" sz="1400">
              <a:latin typeface="Times New Roman"/>
              <a:cs typeface="Times New Roman"/>
            </a:endParaRPr>
          </a:p>
          <a:p>
            <a:pPr marL="0" indent="0" algn="just">
              <a:buNone/>
            </a:pPr>
            <a:r>
              <a:rPr lang="en-US" sz="1400">
                <a:latin typeface="Times New Roman"/>
                <a:cs typeface="Times New Roman"/>
              </a:rPr>
              <a:t>Deploy the website to a hosting environment, ensuring scalability and performance.  Monitor hosting infrastructure for optimal performance and user experience.</a:t>
            </a:r>
            <a:endParaRPr lang="en-GB" sz="1400">
              <a:latin typeface="Times New Roman"/>
              <a:cs typeface="Times New Roman"/>
            </a:endParaRPr>
          </a:p>
          <a:p>
            <a:pPr algn="just"/>
            <a:r>
              <a:rPr lang="en-US" sz="1400" b="1">
                <a:latin typeface="Times New Roman"/>
                <a:cs typeface="Times New Roman"/>
              </a:rPr>
              <a:t>User Engagement and Future Developments:</a:t>
            </a:r>
            <a:endParaRPr lang="en-GB" sz="1400">
              <a:latin typeface="Times New Roman"/>
              <a:cs typeface="Times New Roman"/>
            </a:endParaRPr>
          </a:p>
          <a:p>
            <a:pPr marL="0" indent="0" algn="just">
              <a:buNone/>
            </a:pPr>
            <a:r>
              <a:rPr lang="en-US" sz="1400">
                <a:latin typeface="Times New Roman"/>
                <a:cs typeface="Times New Roman"/>
              </a:rPr>
              <a:t> Encourage user engagement through surveys and feedback.  Identify areas for future developments, updates, and enhancements to the website</a:t>
            </a:r>
            <a:endParaRPr lang="en-GB" sz="1400">
              <a:cs typeface="Calibri"/>
            </a:endParaRPr>
          </a:p>
        </p:txBody>
      </p:sp>
      <p:pic>
        <p:nvPicPr>
          <p:cNvPr id="4" name="Picture 3" descr="images.jpg">
            <a:extLst>
              <a:ext uri="{FF2B5EF4-FFF2-40B4-BE49-F238E27FC236}">
                <a16:creationId xmlns:a16="http://schemas.microsoft.com/office/drawing/2014/main" id="{500A5481-A84C-38B1-F19A-C6B1F1B3A739}"/>
              </a:ext>
            </a:extLst>
          </p:cNvPr>
          <p:cNvPicPr>
            <a:picLocks noChangeAspect="1"/>
          </p:cNvPicPr>
          <p:nvPr/>
        </p:nvPicPr>
        <p:blipFill>
          <a:blip r:embed="rId2"/>
          <a:stretch>
            <a:fillRect/>
          </a:stretch>
        </p:blipFill>
        <p:spPr>
          <a:xfrm>
            <a:off x="7507876" y="272744"/>
            <a:ext cx="1276350" cy="1276350"/>
          </a:xfrm>
          <a:prstGeom prst="rect">
            <a:avLst/>
          </a:prstGeom>
        </p:spPr>
      </p:pic>
    </p:spTree>
    <p:extLst>
      <p:ext uri="{BB962C8B-B14F-4D97-AF65-F5344CB8AC3E}">
        <p14:creationId xmlns:p14="http://schemas.microsoft.com/office/powerpoint/2010/main" val="525256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website&#10;&#10;Description automatically generated">
            <a:extLst>
              <a:ext uri="{FF2B5EF4-FFF2-40B4-BE49-F238E27FC236}">
                <a16:creationId xmlns:a16="http://schemas.microsoft.com/office/drawing/2014/main" id="{5759670E-72B6-FA1A-4997-51A00B54CF16}"/>
              </a:ext>
            </a:extLst>
          </p:cNvPr>
          <p:cNvPicPr>
            <a:picLocks noChangeAspect="1"/>
          </p:cNvPicPr>
          <p:nvPr/>
        </p:nvPicPr>
        <p:blipFill>
          <a:blip r:embed="rId2"/>
          <a:stretch>
            <a:fillRect/>
          </a:stretch>
        </p:blipFill>
        <p:spPr>
          <a:xfrm>
            <a:off x="290219" y="1220748"/>
            <a:ext cx="7890526" cy="5484077"/>
          </a:xfrm>
          <a:prstGeom prst="rect">
            <a:avLst/>
          </a:prstGeom>
        </p:spPr>
      </p:pic>
      <p:sp>
        <p:nvSpPr>
          <p:cNvPr id="5" name="Title 4">
            <a:extLst>
              <a:ext uri="{FF2B5EF4-FFF2-40B4-BE49-F238E27FC236}">
                <a16:creationId xmlns:a16="http://schemas.microsoft.com/office/drawing/2014/main" id="{C3675E7C-3EBE-F701-0778-40C04A351B16}"/>
              </a:ext>
            </a:extLst>
          </p:cNvPr>
          <p:cNvSpPr>
            <a:spLocks noGrp="1"/>
          </p:cNvSpPr>
          <p:nvPr>
            <p:ph type="title"/>
          </p:nvPr>
        </p:nvSpPr>
        <p:spPr>
          <a:xfrm>
            <a:off x="329555" y="77369"/>
            <a:ext cx="8229600" cy="1143000"/>
          </a:xfrm>
        </p:spPr>
        <p:txBody>
          <a:bodyPr/>
          <a:lstStyle/>
          <a:p>
            <a:pPr algn="l"/>
            <a:r>
              <a:rPr lang="en-GB">
                <a:cs typeface="Calibri"/>
              </a:rPr>
              <a:t>Flow Chart:</a:t>
            </a:r>
          </a:p>
        </p:txBody>
      </p:sp>
      <p:pic>
        <p:nvPicPr>
          <p:cNvPr id="7" name="Picture 6" descr="images.jpg">
            <a:extLst>
              <a:ext uri="{FF2B5EF4-FFF2-40B4-BE49-F238E27FC236}">
                <a16:creationId xmlns:a16="http://schemas.microsoft.com/office/drawing/2014/main" id="{4FF86F14-3EBA-1D0D-D749-2152C55AF537}"/>
              </a:ext>
            </a:extLst>
          </p:cNvPr>
          <p:cNvPicPr>
            <a:picLocks noChangeAspect="1"/>
          </p:cNvPicPr>
          <p:nvPr/>
        </p:nvPicPr>
        <p:blipFill>
          <a:blip r:embed="rId3"/>
          <a:stretch>
            <a:fillRect/>
          </a:stretch>
        </p:blipFill>
        <p:spPr>
          <a:xfrm>
            <a:off x="7577500" y="127693"/>
            <a:ext cx="1276350" cy="1055873"/>
          </a:xfrm>
          <a:prstGeom prst="rect">
            <a:avLst/>
          </a:prstGeom>
        </p:spPr>
      </p:pic>
    </p:spTree>
    <p:extLst>
      <p:ext uri="{BB962C8B-B14F-4D97-AF65-F5344CB8AC3E}">
        <p14:creationId xmlns:p14="http://schemas.microsoft.com/office/powerpoint/2010/main" val="16633290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program&#10;&#10;Description automatically generated">
            <a:extLst>
              <a:ext uri="{FF2B5EF4-FFF2-40B4-BE49-F238E27FC236}">
                <a16:creationId xmlns:a16="http://schemas.microsoft.com/office/drawing/2014/main" id="{66507604-AC83-B607-AA7D-6A6B83CB124C}"/>
              </a:ext>
            </a:extLst>
          </p:cNvPr>
          <p:cNvPicPr>
            <a:picLocks noChangeAspect="1"/>
          </p:cNvPicPr>
          <p:nvPr/>
        </p:nvPicPr>
        <p:blipFill>
          <a:blip r:embed="rId2"/>
          <a:stretch>
            <a:fillRect/>
          </a:stretch>
        </p:blipFill>
        <p:spPr>
          <a:xfrm>
            <a:off x="432483" y="570920"/>
            <a:ext cx="7292687" cy="6099093"/>
          </a:xfrm>
          <a:prstGeom prst="rect">
            <a:avLst/>
          </a:prstGeom>
        </p:spPr>
      </p:pic>
    </p:spTree>
    <p:extLst>
      <p:ext uri="{BB962C8B-B14F-4D97-AF65-F5344CB8AC3E}">
        <p14:creationId xmlns:p14="http://schemas.microsoft.com/office/powerpoint/2010/main" val="1625516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99DCA9-E38E-0DFF-E2DE-E854AAE3EAE6}"/>
              </a:ext>
            </a:extLst>
          </p:cNvPr>
          <p:cNvSpPr>
            <a:spLocks noGrp="1"/>
          </p:cNvSpPr>
          <p:nvPr>
            <p:ph type="title"/>
          </p:nvPr>
        </p:nvSpPr>
        <p:spPr/>
        <p:txBody>
          <a:bodyPr/>
          <a:lstStyle/>
          <a:p>
            <a:pPr algn="l"/>
            <a:r>
              <a:rPr lang="en-US" sz="3600">
                <a:ea typeface="+mj-lt"/>
                <a:cs typeface="+mj-lt"/>
              </a:rPr>
              <a:t>Implementation</a:t>
            </a:r>
            <a:endParaRPr lang="en-US">
              <a:cs typeface="Calibri"/>
            </a:endParaRPr>
          </a:p>
        </p:txBody>
      </p:sp>
      <p:pic>
        <p:nvPicPr>
          <p:cNvPr id="5" name="Picture 4" descr="A screenshot of a computer&#10;&#10;Description automatically generated">
            <a:extLst>
              <a:ext uri="{FF2B5EF4-FFF2-40B4-BE49-F238E27FC236}">
                <a16:creationId xmlns:a16="http://schemas.microsoft.com/office/drawing/2014/main" id="{FF4F4CA6-C81F-4962-4C60-AB167633BF4C}"/>
              </a:ext>
            </a:extLst>
          </p:cNvPr>
          <p:cNvPicPr>
            <a:picLocks noChangeAspect="1"/>
          </p:cNvPicPr>
          <p:nvPr/>
        </p:nvPicPr>
        <p:blipFill>
          <a:blip r:embed="rId2"/>
          <a:stretch>
            <a:fillRect/>
          </a:stretch>
        </p:blipFill>
        <p:spPr>
          <a:xfrm>
            <a:off x="765868" y="1420047"/>
            <a:ext cx="7739908" cy="4806981"/>
          </a:xfrm>
          <a:prstGeom prst="rect">
            <a:avLst/>
          </a:prstGeom>
        </p:spPr>
      </p:pic>
      <p:pic>
        <p:nvPicPr>
          <p:cNvPr id="6" name="Picture 5" descr="images.jpg">
            <a:extLst>
              <a:ext uri="{FF2B5EF4-FFF2-40B4-BE49-F238E27FC236}">
                <a16:creationId xmlns:a16="http://schemas.microsoft.com/office/drawing/2014/main" id="{4A08AD6D-D6A8-21EB-156B-F619BF68D080}"/>
              </a:ext>
            </a:extLst>
          </p:cNvPr>
          <p:cNvPicPr>
            <a:picLocks noChangeAspect="1"/>
          </p:cNvPicPr>
          <p:nvPr/>
        </p:nvPicPr>
        <p:blipFill>
          <a:blip r:embed="rId3"/>
          <a:stretch>
            <a:fillRect/>
          </a:stretch>
        </p:blipFill>
        <p:spPr>
          <a:xfrm>
            <a:off x="7577500" y="208921"/>
            <a:ext cx="1276350" cy="1032665"/>
          </a:xfrm>
          <a:prstGeom prst="rect">
            <a:avLst/>
          </a:prstGeom>
        </p:spPr>
      </p:pic>
    </p:spTree>
    <p:extLst>
      <p:ext uri="{BB962C8B-B14F-4D97-AF65-F5344CB8AC3E}">
        <p14:creationId xmlns:p14="http://schemas.microsoft.com/office/powerpoint/2010/main" val="38315030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48B15ECB-F2C3-84EF-218B-C25352681AC1}"/>
              </a:ext>
            </a:extLst>
          </p:cNvPr>
          <p:cNvPicPr>
            <a:picLocks noChangeAspect="1"/>
          </p:cNvPicPr>
          <p:nvPr/>
        </p:nvPicPr>
        <p:blipFill>
          <a:blip r:embed="rId2"/>
          <a:stretch>
            <a:fillRect/>
          </a:stretch>
        </p:blipFill>
        <p:spPr>
          <a:xfrm>
            <a:off x="371330" y="572951"/>
            <a:ext cx="8563795" cy="5735306"/>
          </a:xfrm>
          <a:prstGeom prst="rect">
            <a:avLst/>
          </a:prstGeom>
        </p:spPr>
      </p:pic>
    </p:spTree>
    <p:extLst>
      <p:ext uri="{BB962C8B-B14F-4D97-AF65-F5344CB8AC3E}">
        <p14:creationId xmlns:p14="http://schemas.microsoft.com/office/powerpoint/2010/main" val="10199939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a:extLst>
              <a:ext uri="{FF2B5EF4-FFF2-40B4-BE49-F238E27FC236}">
                <a16:creationId xmlns:a16="http://schemas.microsoft.com/office/drawing/2014/main" id="{A35E6EAB-F3DC-5A83-6DC9-E3C5C383F993}"/>
              </a:ext>
            </a:extLst>
          </p:cNvPr>
          <p:cNvPicPr>
            <a:picLocks noChangeAspect="1"/>
          </p:cNvPicPr>
          <p:nvPr/>
        </p:nvPicPr>
        <p:blipFill>
          <a:blip r:embed="rId2"/>
          <a:stretch>
            <a:fillRect/>
          </a:stretch>
        </p:blipFill>
        <p:spPr>
          <a:xfrm>
            <a:off x="475767" y="120393"/>
            <a:ext cx="7971989" cy="5410392"/>
          </a:xfrm>
          <a:prstGeom prst="rect">
            <a:avLst/>
          </a:prstGeom>
        </p:spPr>
      </p:pic>
    </p:spTree>
    <p:extLst>
      <p:ext uri="{BB962C8B-B14F-4D97-AF65-F5344CB8AC3E}">
        <p14:creationId xmlns:p14="http://schemas.microsoft.com/office/powerpoint/2010/main" val="136106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DBB481CC-4720-39E2-2E74-653ADB6831FD}"/>
              </a:ext>
            </a:extLst>
          </p:cNvPr>
          <p:cNvPicPr>
            <a:picLocks noChangeAspect="1"/>
          </p:cNvPicPr>
          <p:nvPr/>
        </p:nvPicPr>
        <p:blipFill>
          <a:blip r:embed="rId2"/>
          <a:stretch>
            <a:fillRect/>
          </a:stretch>
        </p:blipFill>
        <p:spPr>
          <a:xfrm>
            <a:off x="1125594" y="955885"/>
            <a:ext cx="7008852" cy="4830189"/>
          </a:xfrm>
          <a:prstGeom prst="rect">
            <a:avLst/>
          </a:prstGeom>
        </p:spPr>
      </p:pic>
    </p:spTree>
    <p:extLst>
      <p:ext uri="{BB962C8B-B14F-4D97-AF65-F5344CB8AC3E}">
        <p14:creationId xmlns:p14="http://schemas.microsoft.com/office/powerpoint/2010/main" val="38877488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0C1D99D-9F58-0ACE-965B-9F2E34AC4C37}"/>
              </a:ext>
            </a:extLst>
          </p:cNvPr>
          <p:cNvSpPr>
            <a:spLocks noGrp="1"/>
          </p:cNvSpPr>
          <p:nvPr/>
        </p:nvSpPr>
        <p:spPr>
          <a:xfrm>
            <a:off x="635000" y="349956"/>
            <a:ext cx="77724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a:cs typeface="Calibri"/>
              </a:rPr>
              <a:t>Conclusion and Future Scope</a:t>
            </a:r>
          </a:p>
        </p:txBody>
      </p:sp>
      <p:sp>
        <p:nvSpPr>
          <p:cNvPr id="2" name="TextBox 1">
            <a:extLst>
              <a:ext uri="{FF2B5EF4-FFF2-40B4-BE49-F238E27FC236}">
                <a16:creationId xmlns:a16="http://schemas.microsoft.com/office/drawing/2014/main" id="{5F742DF6-4FE3-DDE5-6A1F-49597F3B2897}"/>
              </a:ext>
            </a:extLst>
          </p:cNvPr>
          <p:cNvSpPr txBox="1"/>
          <p:nvPr/>
        </p:nvSpPr>
        <p:spPr>
          <a:xfrm>
            <a:off x="554675" y="1610644"/>
            <a:ext cx="6897453" cy="31499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400">
                <a:latin typeface="Times New Roman"/>
                <a:cs typeface="Times New Roman"/>
              </a:rPr>
              <a:t>The expected outcomes of a movie recommender system can vary depending on its design, implementation, and purpose. However, here are some common expected outcomes: </a:t>
            </a:r>
            <a:endParaRPr lang="en-US" sz="1400">
              <a:latin typeface="Times New Roman"/>
              <a:ea typeface="Calibri"/>
              <a:cs typeface="Times New Roman"/>
            </a:endParaRPr>
          </a:p>
          <a:p>
            <a:pPr algn="just"/>
            <a:r>
              <a:rPr lang="en-US" sz="1400">
                <a:latin typeface="Times New Roman"/>
                <a:cs typeface="Times New Roman"/>
              </a:rPr>
              <a:t>● Improved User Satisfaction </a:t>
            </a:r>
            <a:endParaRPr lang="en-US" sz="1400">
              <a:latin typeface="Times New Roman"/>
              <a:ea typeface="Calibri"/>
              <a:cs typeface="Times New Roman"/>
            </a:endParaRPr>
          </a:p>
          <a:p>
            <a:pPr algn="just"/>
            <a:r>
              <a:rPr lang="en-US" sz="1400">
                <a:latin typeface="Times New Roman"/>
                <a:cs typeface="Times New Roman"/>
              </a:rPr>
              <a:t>● Increased User Engagement </a:t>
            </a:r>
            <a:endParaRPr lang="en-US" sz="1400">
              <a:latin typeface="Times New Roman"/>
              <a:ea typeface="Calibri"/>
              <a:cs typeface="Times New Roman"/>
            </a:endParaRPr>
          </a:p>
          <a:p>
            <a:pPr algn="just"/>
            <a:r>
              <a:rPr lang="en-US" sz="1400">
                <a:latin typeface="Times New Roman"/>
                <a:cs typeface="Times New Roman"/>
              </a:rPr>
              <a:t>● Higher Content Consumption </a:t>
            </a:r>
            <a:endParaRPr lang="en-US" sz="1400">
              <a:latin typeface="Times New Roman"/>
              <a:ea typeface="Calibri"/>
              <a:cs typeface="Times New Roman"/>
            </a:endParaRPr>
          </a:p>
          <a:p>
            <a:pPr algn="just"/>
            <a:r>
              <a:rPr lang="en-US" sz="1400">
                <a:latin typeface="Times New Roman"/>
                <a:cs typeface="Times New Roman"/>
              </a:rPr>
              <a:t>● Extended User Sessions </a:t>
            </a:r>
            <a:endParaRPr lang="en-US" sz="1400">
              <a:latin typeface="Times New Roman"/>
              <a:ea typeface="Calibri"/>
              <a:cs typeface="Times New Roman"/>
            </a:endParaRPr>
          </a:p>
          <a:p>
            <a:pPr algn="just"/>
            <a:r>
              <a:rPr lang="en-US" sz="1400">
                <a:latin typeface="Times New Roman"/>
                <a:cs typeface="Times New Roman"/>
              </a:rPr>
              <a:t>● Increased Revenue </a:t>
            </a:r>
            <a:endParaRPr lang="en-US" sz="1400">
              <a:latin typeface="Times New Roman"/>
              <a:ea typeface="Calibri"/>
              <a:cs typeface="Times New Roman"/>
            </a:endParaRPr>
          </a:p>
          <a:p>
            <a:pPr algn="just"/>
            <a:r>
              <a:rPr lang="en-US" sz="1400">
                <a:latin typeface="Times New Roman"/>
                <a:cs typeface="Times New Roman"/>
              </a:rPr>
              <a:t>● Reduced Decision Fatigue </a:t>
            </a:r>
            <a:endParaRPr lang="en-US" sz="1400">
              <a:latin typeface="Times New Roman"/>
              <a:ea typeface="Calibri"/>
              <a:cs typeface="Times New Roman"/>
            </a:endParaRPr>
          </a:p>
          <a:p>
            <a:pPr algn="just"/>
            <a:r>
              <a:rPr lang="en-US" sz="1400">
                <a:latin typeface="Times New Roman"/>
                <a:cs typeface="Times New Roman"/>
              </a:rPr>
              <a:t>● Enhanced </a:t>
            </a:r>
            <a:r>
              <a:rPr lang="en-US" sz="1400" err="1">
                <a:latin typeface="Times New Roman"/>
                <a:cs typeface="Times New Roman"/>
              </a:rPr>
              <a:t>Personalizations</a:t>
            </a:r>
            <a:r>
              <a:rPr lang="en-US" sz="1400">
                <a:latin typeface="Times New Roman"/>
                <a:cs typeface="Times New Roman"/>
              </a:rPr>
              <a:t> </a:t>
            </a:r>
            <a:endParaRPr lang="en-US" sz="1400">
              <a:latin typeface="Times New Roman"/>
              <a:ea typeface="Calibri"/>
              <a:cs typeface="Times New Roman"/>
            </a:endParaRPr>
          </a:p>
          <a:p>
            <a:pPr algn="just"/>
            <a:r>
              <a:rPr lang="en-US" sz="1400">
                <a:latin typeface="Times New Roman"/>
                <a:cs typeface="Times New Roman"/>
              </a:rPr>
              <a:t>The specific outcomes will depend on the goals and implementation of the recommender system. Success can be measured through metrics like user engagement, user satisfaction surveys, increased content consumption, and, in the case of commercial platforms, improved revenue metrics. Continuous monitoring and refinement of the system are often necessary to achieve and sustain these outcomes.</a:t>
            </a:r>
            <a:endParaRPr lang="en-US" sz="1400">
              <a:latin typeface="Times New Roman"/>
              <a:ea typeface="Calibri"/>
              <a:cs typeface="Times New Roman"/>
            </a:endParaRPr>
          </a:p>
        </p:txBody>
      </p:sp>
      <p:pic>
        <p:nvPicPr>
          <p:cNvPr id="4" name="Picture 3" descr="images.jpg">
            <a:extLst>
              <a:ext uri="{FF2B5EF4-FFF2-40B4-BE49-F238E27FC236}">
                <a16:creationId xmlns:a16="http://schemas.microsoft.com/office/drawing/2014/main" id="{E81086A1-2A95-22C2-5E99-9E487174A64B}"/>
              </a:ext>
            </a:extLst>
          </p:cNvPr>
          <p:cNvPicPr>
            <a:picLocks noChangeAspect="1"/>
          </p:cNvPicPr>
          <p:nvPr/>
        </p:nvPicPr>
        <p:blipFill>
          <a:blip r:embed="rId2"/>
          <a:stretch>
            <a:fillRect/>
          </a:stretch>
        </p:blipFill>
        <p:spPr>
          <a:xfrm>
            <a:off x="7623916" y="336566"/>
            <a:ext cx="1276350" cy="1276350"/>
          </a:xfrm>
          <a:prstGeom prst="rect">
            <a:avLst/>
          </a:prstGeom>
        </p:spPr>
      </p:pic>
    </p:spTree>
    <p:extLst>
      <p:ext uri="{BB962C8B-B14F-4D97-AF65-F5344CB8AC3E}">
        <p14:creationId xmlns:p14="http://schemas.microsoft.com/office/powerpoint/2010/main" val="23702174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02503-5E6F-3C8F-9ED0-FC9E0D5012BB}"/>
              </a:ext>
            </a:extLst>
          </p:cNvPr>
          <p:cNvSpPr>
            <a:spLocks noGrp="1"/>
          </p:cNvSpPr>
          <p:nvPr>
            <p:ph type="title"/>
          </p:nvPr>
        </p:nvSpPr>
        <p:spPr/>
        <p:txBody>
          <a:bodyPr/>
          <a:lstStyle/>
          <a:p>
            <a:pPr algn="l"/>
            <a:r>
              <a:rPr lang="en-US">
                <a:ea typeface="Calibri"/>
                <a:cs typeface="Calibri"/>
              </a:rPr>
              <a:t>Tools and Technologies used</a:t>
            </a:r>
            <a:endParaRPr lang="en-US">
              <a:cs typeface="Calibri"/>
            </a:endParaRPr>
          </a:p>
        </p:txBody>
      </p:sp>
      <p:sp>
        <p:nvSpPr>
          <p:cNvPr id="3" name="Content Placeholder 2">
            <a:extLst>
              <a:ext uri="{FF2B5EF4-FFF2-40B4-BE49-F238E27FC236}">
                <a16:creationId xmlns:a16="http://schemas.microsoft.com/office/drawing/2014/main" id="{6400E8B0-1AC1-6199-69D3-385207E84D22}"/>
              </a:ext>
            </a:extLst>
          </p:cNvPr>
          <p:cNvSpPr>
            <a:spLocks noGrp="1"/>
          </p:cNvSpPr>
          <p:nvPr>
            <p:ph idx="1"/>
          </p:nvPr>
        </p:nvSpPr>
        <p:spPr/>
        <p:txBody>
          <a:bodyPr vert="horz" lIns="91440" tIns="45720" rIns="91440" bIns="45720" rtlCol="0" anchor="t">
            <a:normAutofit/>
          </a:bodyPr>
          <a:lstStyle/>
          <a:p>
            <a:r>
              <a:rPr lang="en-US" sz="1400" noProof="1">
                <a:ea typeface="Calibri"/>
                <a:cs typeface="Calibri"/>
              </a:rPr>
              <a:t>VS Code</a:t>
            </a:r>
            <a:r>
              <a:rPr lang="en-US" sz="1400" noProof="1">
                <a:ea typeface="+mn-lt"/>
                <a:cs typeface="+mn-lt"/>
              </a:rPr>
              <a:t>,</a:t>
            </a:r>
            <a:endParaRPr lang="en-US" noProof="1">
              <a:ea typeface="+mn-lt"/>
              <a:cs typeface="+mn-lt"/>
            </a:endParaRPr>
          </a:p>
          <a:p>
            <a:r>
              <a:rPr lang="en-US" sz="1400" noProof="1">
                <a:ea typeface="+mn-lt"/>
                <a:cs typeface="+mn-lt"/>
              </a:rPr>
              <a:t> React JS,</a:t>
            </a:r>
            <a:endParaRPr lang="en-US" noProof="1">
              <a:ea typeface="+mn-lt"/>
              <a:cs typeface="+mn-lt"/>
            </a:endParaRPr>
          </a:p>
          <a:p>
            <a:r>
              <a:rPr lang="en-US" sz="1400" noProof="1">
                <a:ea typeface="+mn-lt"/>
                <a:cs typeface="+mn-lt"/>
              </a:rPr>
              <a:t>Tailwind css, </a:t>
            </a:r>
            <a:endParaRPr lang="en-US" noProof="1">
              <a:ea typeface="+mn-lt"/>
              <a:cs typeface="+mn-lt"/>
            </a:endParaRPr>
          </a:p>
          <a:p>
            <a:r>
              <a:rPr lang="en-US" sz="1400" noProof="1">
                <a:ea typeface="+mn-lt"/>
                <a:cs typeface="+mn-lt"/>
              </a:rPr>
              <a:t>Firebase, </a:t>
            </a:r>
            <a:endParaRPr lang="en-US" noProof="1">
              <a:ea typeface="+mn-lt"/>
              <a:cs typeface="+mn-lt"/>
            </a:endParaRPr>
          </a:p>
          <a:p>
            <a:r>
              <a:rPr lang="en-US" sz="1400" noProof="1">
                <a:ea typeface="+mn-lt"/>
                <a:cs typeface="+mn-lt"/>
              </a:rPr>
              <a:t>TMDB, </a:t>
            </a:r>
            <a:endParaRPr lang="en-US" noProof="1">
              <a:ea typeface="+mn-lt"/>
              <a:cs typeface="+mn-lt"/>
            </a:endParaRPr>
          </a:p>
          <a:p>
            <a:r>
              <a:rPr lang="en-US" sz="1400" noProof="1">
                <a:ea typeface="+mn-lt"/>
                <a:cs typeface="+mn-lt"/>
              </a:rPr>
              <a:t>Machine Learning</a:t>
            </a:r>
          </a:p>
          <a:p>
            <a:r>
              <a:rPr lang="en-US" sz="1400" noProof="1">
                <a:ea typeface="Calibri"/>
                <a:cs typeface="Calibri"/>
              </a:rPr>
              <a:t>Jupyter</a:t>
            </a:r>
          </a:p>
          <a:p>
            <a:r>
              <a:rPr lang="en-US" sz="1400" noProof="1">
                <a:ea typeface="Calibri"/>
                <a:cs typeface="Calibri"/>
              </a:rPr>
              <a:t>Recommendation system</a:t>
            </a:r>
          </a:p>
        </p:txBody>
      </p:sp>
      <p:pic>
        <p:nvPicPr>
          <p:cNvPr id="4" name="Picture 3" descr="images.jpg">
            <a:extLst>
              <a:ext uri="{FF2B5EF4-FFF2-40B4-BE49-F238E27FC236}">
                <a16:creationId xmlns:a16="http://schemas.microsoft.com/office/drawing/2014/main" id="{37F71106-3010-0CA2-C0F9-5116A0921628}"/>
              </a:ext>
            </a:extLst>
          </p:cNvPr>
          <p:cNvPicPr>
            <a:picLocks noChangeAspect="1"/>
          </p:cNvPicPr>
          <p:nvPr/>
        </p:nvPicPr>
        <p:blipFill>
          <a:blip r:embed="rId2"/>
          <a:stretch>
            <a:fillRect/>
          </a:stretch>
        </p:blipFill>
        <p:spPr>
          <a:xfrm>
            <a:off x="7513678" y="272744"/>
            <a:ext cx="1276350" cy="1160310"/>
          </a:xfrm>
          <a:prstGeom prst="rect">
            <a:avLst/>
          </a:prstGeom>
        </p:spPr>
      </p:pic>
    </p:spTree>
    <p:extLst>
      <p:ext uri="{BB962C8B-B14F-4D97-AF65-F5344CB8AC3E}">
        <p14:creationId xmlns:p14="http://schemas.microsoft.com/office/powerpoint/2010/main" val="2162759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85800"/>
            <a:ext cx="7772400" cy="1470025"/>
          </a:xfrm>
        </p:spPr>
        <p:txBody>
          <a:bodyPr/>
          <a:lstStyle/>
          <a:p>
            <a:pPr algn="l"/>
            <a:r>
              <a:rPr lang="en-US"/>
              <a:t>OBJECTIVE </a:t>
            </a:r>
            <a:endParaRPr lang="en-US" sz="1200">
              <a:ea typeface="Calibri"/>
              <a:cs typeface="Calibri"/>
            </a:endParaRPr>
          </a:p>
        </p:txBody>
      </p:sp>
      <p:pic>
        <p:nvPicPr>
          <p:cNvPr id="3" name="Picture 2" descr="images.jpg"/>
          <p:cNvPicPr>
            <a:picLocks noChangeAspect="1"/>
          </p:cNvPicPr>
          <p:nvPr/>
        </p:nvPicPr>
        <p:blipFill>
          <a:blip r:embed="rId2"/>
          <a:stretch>
            <a:fillRect/>
          </a:stretch>
        </p:blipFill>
        <p:spPr>
          <a:xfrm>
            <a:off x="7696200" y="228600"/>
            <a:ext cx="1266825" cy="1266825"/>
          </a:xfrm>
          <a:prstGeom prst="rect">
            <a:avLst/>
          </a:prstGeom>
        </p:spPr>
      </p:pic>
      <p:sp>
        <p:nvSpPr>
          <p:cNvPr id="5" name="Title 1"/>
          <p:cNvSpPr txBox="1">
            <a:spLocks/>
          </p:cNvSpPr>
          <p:nvPr/>
        </p:nvSpPr>
        <p:spPr>
          <a:xfrm>
            <a:off x="647507" y="2127024"/>
            <a:ext cx="7772400" cy="3869568"/>
          </a:xfrm>
          <a:prstGeom prst="rect">
            <a:avLst/>
          </a:prstGeom>
        </p:spPr>
        <p:txBody>
          <a:bodyPr vert="horz" lIns="91440" tIns="45720" rIns="91440" bIns="45720" rtlCol="0" anchor="ctr">
            <a:normAutofit lnSpcReduction="10000"/>
          </a:bodyPr>
          <a:lstStyle/>
          <a:p>
            <a:pPr algn="just">
              <a:spcBef>
                <a:spcPct val="0"/>
              </a:spcBef>
              <a:defRPr/>
            </a:pPr>
            <a:r>
              <a:rPr lang="en-US" sz="1400">
                <a:latin typeface="Times New Roman"/>
                <a:ea typeface="+mn-lt"/>
                <a:cs typeface="+mn-lt"/>
              </a:rPr>
              <a:t>● "</a:t>
            </a:r>
            <a:r>
              <a:rPr lang="en-US" sz="1400" err="1">
                <a:latin typeface="Times New Roman"/>
                <a:ea typeface="+mn-lt"/>
                <a:cs typeface="+mn-lt"/>
              </a:rPr>
              <a:t>CineSense</a:t>
            </a:r>
            <a:r>
              <a:rPr lang="en-US" sz="1400">
                <a:latin typeface="Times New Roman"/>
                <a:ea typeface="+mn-lt"/>
                <a:cs typeface="+mn-lt"/>
              </a:rPr>
              <a:t> - Your Go-To Movie Recommender” aim is to create a cutting-edge streaming platform like Netflix, Amazon prime enriched with a sophisticated recommendation system, powered by data from The Movie Database (TMDB). '</a:t>
            </a:r>
            <a:r>
              <a:rPr lang="en-US" sz="1400" err="1">
                <a:latin typeface="Times New Roman"/>
                <a:ea typeface="+mn-lt"/>
                <a:cs typeface="+mn-lt"/>
              </a:rPr>
              <a:t>CineSense</a:t>
            </a:r>
            <a:r>
              <a:rPr lang="en-US" sz="1400">
                <a:latin typeface="Times New Roman"/>
                <a:ea typeface="+mn-lt"/>
                <a:cs typeface="+mn-lt"/>
              </a:rPr>
              <a:t>' seeks to provide users with an immersive cinematic experience, aligning seamlessly with their preferences and interests.</a:t>
            </a:r>
            <a:endParaRPr lang="en-US"/>
          </a:p>
          <a:p>
            <a:pPr algn="just">
              <a:spcBef>
                <a:spcPct val="0"/>
              </a:spcBef>
              <a:defRPr/>
            </a:pPr>
            <a:endParaRPr lang="en-US" sz="1400">
              <a:latin typeface="Times New Roman"/>
              <a:ea typeface="+mn-lt"/>
              <a:cs typeface="+mn-lt"/>
            </a:endParaRPr>
          </a:p>
          <a:p>
            <a:pPr algn="just">
              <a:spcBef>
                <a:spcPct val="0"/>
              </a:spcBef>
              <a:defRPr/>
            </a:pPr>
            <a:r>
              <a:rPr lang="en-US" sz="1400">
                <a:latin typeface="Times New Roman"/>
                <a:ea typeface="+mn-lt"/>
                <a:cs typeface="+mn-lt"/>
              </a:rPr>
              <a:t> ● By harnessing TMDB's extensive dataset, the project will dynamically curate content suggestions for users. Through advanced algorithms analyzing viewing habits, genres, and historical data, '</a:t>
            </a:r>
            <a:r>
              <a:rPr lang="en-US" sz="1400" err="1">
                <a:latin typeface="Times New Roman"/>
                <a:ea typeface="+mn-lt"/>
                <a:cs typeface="+mn-lt"/>
              </a:rPr>
              <a:t>CineSense</a:t>
            </a:r>
            <a:r>
              <a:rPr lang="en-US" sz="1400">
                <a:latin typeface="Times New Roman"/>
                <a:ea typeface="+mn-lt"/>
                <a:cs typeface="+mn-lt"/>
              </a:rPr>
              <a:t>' will deliver personalized recommendations, enhancing user engagement and satisfaction. </a:t>
            </a:r>
          </a:p>
          <a:p>
            <a:pPr algn="just">
              <a:spcBef>
                <a:spcPct val="0"/>
              </a:spcBef>
              <a:defRPr/>
            </a:pPr>
            <a:endParaRPr lang="en-US" sz="1400">
              <a:latin typeface="Times New Roman"/>
              <a:ea typeface="+mn-lt"/>
              <a:cs typeface="+mn-lt"/>
            </a:endParaRPr>
          </a:p>
          <a:p>
            <a:pPr algn="just">
              <a:spcBef>
                <a:spcPct val="0"/>
              </a:spcBef>
              <a:defRPr/>
            </a:pPr>
            <a:r>
              <a:rPr lang="en-US" sz="1400">
                <a:latin typeface="Times New Roman"/>
                <a:ea typeface="+mn-lt"/>
                <a:cs typeface="+mn-lt"/>
              </a:rPr>
              <a:t>● The undertaking will encompass comprehensive full-stack development, encompassing responsive front-end design for an intuitive user interface and a robust back-end infrastructure for seamless content delivery. The integration of user profiles, content categorization, and streaming functionality will be pivotal to the platform's success. </a:t>
            </a:r>
          </a:p>
          <a:p>
            <a:pPr algn="just">
              <a:spcBef>
                <a:spcPct val="0"/>
              </a:spcBef>
              <a:defRPr/>
            </a:pPr>
            <a:endParaRPr lang="en-US" sz="1400">
              <a:latin typeface="Times New Roman"/>
              <a:ea typeface="+mn-lt"/>
              <a:cs typeface="+mn-lt"/>
            </a:endParaRPr>
          </a:p>
          <a:p>
            <a:pPr algn="just">
              <a:spcBef>
                <a:spcPct val="0"/>
              </a:spcBef>
              <a:defRPr/>
            </a:pPr>
            <a:r>
              <a:rPr lang="en-US" sz="1400">
                <a:latin typeface="Times New Roman"/>
                <a:ea typeface="+mn-lt"/>
                <a:cs typeface="+mn-lt"/>
              </a:rPr>
              <a:t>● Through '</a:t>
            </a:r>
            <a:r>
              <a:rPr lang="en-US" sz="1400" err="1">
                <a:latin typeface="Times New Roman"/>
                <a:ea typeface="+mn-lt"/>
                <a:cs typeface="+mn-lt"/>
              </a:rPr>
              <a:t>CineSense</a:t>
            </a:r>
            <a:r>
              <a:rPr lang="en-US" sz="1400">
                <a:latin typeface="Times New Roman"/>
                <a:ea typeface="+mn-lt"/>
                <a:cs typeface="+mn-lt"/>
              </a:rPr>
              <a:t>,' proficiency in web development, API integration, and data-driven decision-making will be showcased. Ultimately, the success of this project will be measured not only by its replication of Netflix's or Amazon prime’s familiar features but also by the implementation of an innovative recommendation system that enriches user interaction, making it a 'little big' advancement in the realm of content streaming platforms."</a:t>
            </a:r>
            <a:endParaRPr lang="en-US">
              <a:latin typeface="Times New Roman"/>
              <a:ea typeface="Calibri"/>
              <a:cs typeface="Calibri"/>
            </a:endParaRPr>
          </a:p>
          <a:p>
            <a:pPr marL="0" marR="0" lvl="0" indent="0" algn="l" defTabSz="914400" rtl="0" eaLnBrk="1" fontAlgn="auto" latinLnBrk="0" hangingPunct="1">
              <a:lnSpc>
                <a:spcPct val="100000"/>
              </a:lnSpc>
              <a:spcBef>
                <a:spcPct val="0"/>
              </a:spcBef>
              <a:spcAft>
                <a:spcPts val="0"/>
              </a:spcAft>
              <a:buClrTx/>
              <a:buSzTx/>
              <a:buFont typeface="Arial" pitchFamily="34" charset="0"/>
              <a:buChar char="•"/>
              <a:tabLst/>
              <a:defRPr/>
            </a:pPr>
            <a:endParaRPr lang="en-US" sz="3000">
              <a:latin typeface="+mj-lt"/>
              <a:ea typeface="Calibri"/>
              <a:cs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0C1D99D-9F58-0ACE-965B-9F2E34AC4C37}"/>
              </a:ext>
            </a:extLst>
          </p:cNvPr>
          <p:cNvSpPr>
            <a:spLocks noGrp="1"/>
          </p:cNvSpPr>
          <p:nvPr/>
        </p:nvSpPr>
        <p:spPr>
          <a:xfrm>
            <a:off x="635000" y="349956"/>
            <a:ext cx="77724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a:cs typeface="Calibri"/>
              </a:rPr>
              <a:t>References</a:t>
            </a:r>
          </a:p>
        </p:txBody>
      </p:sp>
      <p:sp>
        <p:nvSpPr>
          <p:cNvPr id="2" name="TextBox 1">
            <a:extLst>
              <a:ext uri="{FF2B5EF4-FFF2-40B4-BE49-F238E27FC236}">
                <a16:creationId xmlns:a16="http://schemas.microsoft.com/office/drawing/2014/main" id="{21C38262-9B73-9521-54FE-88DED813C905}"/>
              </a:ext>
            </a:extLst>
          </p:cNvPr>
          <p:cNvSpPr txBox="1"/>
          <p:nvPr/>
        </p:nvSpPr>
        <p:spPr>
          <a:xfrm>
            <a:off x="630101" y="1471395"/>
            <a:ext cx="7460250"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noProof="1"/>
              <a:t>[1] Pratik Sharad Maratkar , Pratibha adkar, “React JS – An Emerging Frontend Javascript Library”,IRE Journals 2021.</a:t>
            </a:r>
            <a:endParaRPr lang="en-US" noProof="1">
              <a:ea typeface="Calibri"/>
              <a:cs typeface="Calibri"/>
            </a:endParaRPr>
          </a:p>
          <a:p>
            <a:pPr algn="just"/>
            <a:endParaRPr lang="en-US" noProof="1">
              <a:ea typeface="Calibri"/>
              <a:cs typeface="Calibri"/>
            </a:endParaRPr>
          </a:p>
          <a:p>
            <a:pPr algn="just"/>
            <a:r>
              <a:rPr lang="en-US" noProof="1"/>
              <a:t> [2] Md. Ashraf , G. Rithwik , T Sai Sriram, M Vasavi , “Over The Top (OTT) Platform using Reactjs” CVR Journal of Science and Technology 2023. </a:t>
            </a:r>
            <a:endParaRPr lang="en-US" noProof="1">
              <a:ea typeface="Calibri"/>
              <a:cs typeface="Calibri"/>
            </a:endParaRPr>
          </a:p>
          <a:p>
            <a:pPr algn="just"/>
            <a:endParaRPr lang="en-US" noProof="1">
              <a:ea typeface="Calibri"/>
              <a:cs typeface="Calibri"/>
            </a:endParaRPr>
          </a:p>
          <a:p>
            <a:pPr algn="just"/>
            <a:r>
              <a:rPr lang="en-US" noProof="1"/>
              <a:t>[3] Deepjyoti Roy , Mala Dutta ., “A systematic review and research perspective on recommender systems”, Journal of Big Data 2022. </a:t>
            </a:r>
            <a:endParaRPr lang="en-US" noProof="1">
              <a:ea typeface="Calibri"/>
              <a:cs typeface="Calibri"/>
            </a:endParaRPr>
          </a:p>
          <a:p>
            <a:pPr algn="just"/>
            <a:endParaRPr lang="en-US" noProof="1">
              <a:ea typeface="Calibri"/>
              <a:cs typeface="Calibri"/>
            </a:endParaRPr>
          </a:p>
          <a:p>
            <a:pPr algn="just"/>
            <a:r>
              <a:rPr lang="en-US" noProof="1"/>
              <a:t>[4] Dr. Alka Singhal, Shivangi Rastogi, Nikhil Panchal, Shivani Chauhan, Shradha Varshney, “Research Paper On Recommendation System” , Global Scientific Journals 2021 </a:t>
            </a:r>
            <a:endParaRPr lang="en-US" noProof="1">
              <a:ea typeface="Calibri"/>
              <a:cs typeface="Calibri"/>
            </a:endParaRPr>
          </a:p>
          <a:p>
            <a:pPr algn="just"/>
            <a:endParaRPr lang="en-US" noProof="1">
              <a:ea typeface="Calibri"/>
              <a:cs typeface="Calibri"/>
            </a:endParaRPr>
          </a:p>
          <a:p>
            <a:pPr algn="just"/>
            <a:r>
              <a:rPr lang="en-US" noProof="1"/>
              <a:t>[5] Jose Immanuvel. J, Sheelavathi. A , Priyadharshan. M, Vignesh. S, Elango. K., “Movie Recommendation System”,International Journal for Research in Applied Science and Engineering Technology 2017. </a:t>
            </a:r>
            <a:endParaRPr lang="en-US" noProof="1">
              <a:ea typeface="Calibri"/>
              <a:cs typeface="Calibri"/>
            </a:endParaRPr>
          </a:p>
          <a:p>
            <a:endParaRPr lang="en-US" noProof="1">
              <a:ea typeface="Calibri"/>
              <a:cs typeface="Calibri"/>
            </a:endParaRPr>
          </a:p>
        </p:txBody>
      </p:sp>
      <p:pic>
        <p:nvPicPr>
          <p:cNvPr id="4" name="Picture 3" descr="images.jpg">
            <a:extLst>
              <a:ext uri="{FF2B5EF4-FFF2-40B4-BE49-F238E27FC236}">
                <a16:creationId xmlns:a16="http://schemas.microsoft.com/office/drawing/2014/main" id="{B5A67F7F-0367-103A-413F-9D15C8E7A5F1}"/>
              </a:ext>
            </a:extLst>
          </p:cNvPr>
          <p:cNvPicPr>
            <a:picLocks noChangeAspect="1"/>
          </p:cNvPicPr>
          <p:nvPr/>
        </p:nvPicPr>
        <p:blipFill>
          <a:blip r:embed="rId2"/>
          <a:stretch>
            <a:fillRect/>
          </a:stretch>
        </p:blipFill>
        <p:spPr>
          <a:xfrm>
            <a:off x="7449855" y="237932"/>
            <a:ext cx="1276350" cy="1113894"/>
          </a:xfrm>
          <a:prstGeom prst="rect">
            <a:avLst/>
          </a:prstGeom>
        </p:spPr>
      </p:pic>
    </p:spTree>
    <p:extLst>
      <p:ext uri="{BB962C8B-B14F-4D97-AF65-F5344CB8AC3E}">
        <p14:creationId xmlns:p14="http://schemas.microsoft.com/office/powerpoint/2010/main" val="15234886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0C1D99D-9F58-0ACE-965B-9F2E34AC4C37}"/>
              </a:ext>
            </a:extLst>
          </p:cNvPr>
          <p:cNvSpPr>
            <a:spLocks noGrp="1"/>
          </p:cNvSpPr>
          <p:nvPr/>
        </p:nvSpPr>
        <p:spPr>
          <a:xfrm>
            <a:off x="629198" y="1835"/>
            <a:ext cx="77724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a:cs typeface="Calibri"/>
              </a:rPr>
              <a:t>References</a:t>
            </a:r>
          </a:p>
        </p:txBody>
      </p:sp>
      <p:sp>
        <p:nvSpPr>
          <p:cNvPr id="2" name="TextBox 1">
            <a:extLst>
              <a:ext uri="{FF2B5EF4-FFF2-40B4-BE49-F238E27FC236}">
                <a16:creationId xmlns:a16="http://schemas.microsoft.com/office/drawing/2014/main" id="{21C38262-9B73-9521-54FE-88DED813C905}"/>
              </a:ext>
            </a:extLst>
          </p:cNvPr>
          <p:cNvSpPr txBox="1"/>
          <p:nvPr/>
        </p:nvSpPr>
        <p:spPr>
          <a:xfrm>
            <a:off x="630101" y="1053649"/>
            <a:ext cx="7460250"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noProof="1">
                <a:ea typeface="+mn-lt"/>
                <a:cs typeface="+mn-lt"/>
              </a:rPr>
              <a:t>[6]. Sanjeev Dhawana , Kulvinder Singhb , Jyoti, “High Rating Recent Preferences Based Recommendation System”,Procedia Computer Science 2017.</a:t>
            </a:r>
            <a:endParaRPr lang="en-US" noProof="1">
              <a:ea typeface="Calibri"/>
              <a:cs typeface="Calibri"/>
            </a:endParaRPr>
          </a:p>
          <a:p>
            <a:pPr algn="just"/>
            <a:endParaRPr lang="en-US" noProof="1">
              <a:ea typeface="+mn-lt"/>
              <a:cs typeface="+mn-lt"/>
            </a:endParaRPr>
          </a:p>
          <a:p>
            <a:pPr algn="just"/>
            <a:r>
              <a:rPr lang="en-US" noProof="1">
                <a:ea typeface="+mn-lt"/>
                <a:cs typeface="+mn-lt"/>
              </a:rPr>
              <a:t> [7]. F. Furtado , A Singh. “Movie Recommendation System Using Machine Learning”, IJRIE - International Journal of Research in Industrial Engineering 2020 </a:t>
            </a:r>
          </a:p>
          <a:p>
            <a:pPr algn="just"/>
            <a:endParaRPr lang="en-US" noProof="1">
              <a:ea typeface="+mn-lt"/>
              <a:cs typeface="+mn-lt"/>
            </a:endParaRPr>
          </a:p>
          <a:p>
            <a:pPr algn="just"/>
            <a:r>
              <a:rPr lang="en-US" noProof="1">
                <a:ea typeface="+mn-lt"/>
                <a:cs typeface="+mn-lt"/>
              </a:rPr>
              <a:t>[8] Khamphaphone Xinchang, Phonexay Vilakone, Doo-Soon Park “ Movie Recommendation Algorithm Using Social Network Analysis to Alleviate Cold-Start problem”, Journal of Information Processing Systems 2019. </a:t>
            </a:r>
          </a:p>
          <a:p>
            <a:pPr algn="just"/>
            <a:endParaRPr lang="en-US" noProof="1">
              <a:ea typeface="+mn-lt"/>
              <a:cs typeface="+mn-lt"/>
            </a:endParaRPr>
          </a:p>
          <a:p>
            <a:pPr algn="just"/>
            <a:r>
              <a:rPr lang="en-US" noProof="1">
                <a:ea typeface="+mn-lt"/>
                <a:cs typeface="+mn-lt"/>
              </a:rPr>
              <a:t>[9] Shivani Patel and Pooja Songadkar, “Implementation of online product recommendation system using collaborative filtering” International Journal of Advanced Research 2019. </a:t>
            </a:r>
          </a:p>
          <a:p>
            <a:pPr algn="just"/>
            <a:endParaRPr lang="en-US" noProof="1">
              <a:ea typeface="+mn-lt"/>
              <a:cs typeface="+mn-lt"/>
            </a:endParaRPr>
          </a:p>
          <a:p>
            <a:pPr algn="just"/>
            <a:r>
              <a:rPr lang="en-US" noProof="1">
                <a:ea typeface="+mn-lt"/>
                <a:cs typeface="+mn-lt"/>
              </a:rPr>
              <a:t>[10] Namyapriya D, “Film Saga – A movie recommendation system using machine learning” International Journal for Research Trends and Innovation 2022. </a:t>
            </a:r>
            <a:endParaRPr lang="en-US" noProof="1">
              <a:ea typeface="Calibri"/>
              <a:cs typeface="Calibri"/>
            </a:endParaRPr>
          </a:p>
        </p:txBody>
      </p:sp>
      <p:pic>
        <p:nvPicPr>
          <p:cNvPr id="4" name="Picture 3" descr="images.jpg">
            <a:extLst>
              <a:ext uri="{FF2B5EF4-FFF2-40B4-BE49-F238E27FC236}">
                <a16:creationId xmlns:a16="http://schemas.microsoft.com/office/drawing/2014/main" id="{92F75EAE-4312-EF92-A4B9-E55FCE22C166}"/>
              </a:ext>
            </a:extLst>
          </p:cNvPr>
          <p:cNvPicPr>
            <a:picLocks noChangeAspect="1"/>
          </p:cNvPicPr>
          <p:nvPr/>
        </p:nvPicPr>
        <p:blipFill>
          <a:blip r:embed="rId2"/>
          <a:stretch>
            <a:fillRect/>
          </a:stretch>
        </p:blipFill>
        <p:spPr>
          <a:xfrm>
            <a:off x="7867602" y="116089"/>
            <a:ext cx="1276350" cy="1067477"/>
          </a:xfrm>
          <a:prstGeom prst="rect">
            <a:avLst/>
          </a:prstGeom>
        </p:spPr>
      </p:pic>
    </p:spTree>
    <p:extLst>
      <p:ext uri="{BB962C8B-B14F-4D97-AF65-F5344CB8AC3E}">
        <p14:creationId xmlns:p14="http://schemas.microsoft.com/office/powerpoint/2010/main" val="36396079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0C1D99D-9F58-0ACE-965B-9F2E34AC4C37}"/>
              </a:ext>
            </a:extLst>
          </p:cNvPr>
          <p:cNvSpPr>
            <a:spLocks noGrp="1"/>
          </p:cNvSpPr>
          <p:nvPr/>
        </p:nvSpPr>
        <p:spPr>
          <a:xfrm>
            <a:off x="629198" y="-3968"/>
            <a:ext cx="77724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a:cs typeface="Calibri"/>
              </a:rPr>
              <a:t>References</a:t>
            </a:r>
          </a:p>
        </p:txBody>
      </p:sp>
      <p:sp>
        <p:nvSpPr>
          <p:cNvPr id="2" name="TextBox 1">
            <a:extLst>
              <a:ext uri="{FF2B5EF4-FFF2-40B4-BE49-F238E27FC236}">
                <a16:creationId xmlns:a16="http://schemas.microsoft.com/office/drawing/2014/main" id="{21C38262-9B73-9521-54FE-88DED813C905}"/>
              </a:ext>
            </a:extLst>
          </p:cNvPr>
          <p:cNvSpPr txBox="1"/>
          <p:nvPr/>
        </p:nvSpPr>
        <p:spPr>
          <a:xfrm>
            <a:off x="630101" y="809964"/>
            <a:ext cx="7460250"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mn-lt"/>
              <a:cs typeface="+mn-lt"/>
            </a:endParaRPr>
          </a:p>
          <a:p>
            <a:r>
              <a:rPr lang="en-US" noProof="1">
                <a:ea typeface="+mn-lt"/>
                <a:cs typeface="+mn-lt"/>
              </a:rPr>
              <a:t>[11] E. A.Tilak, G., &amp;Li. N.. “MovieGEN: A Movie Recommendation” IJRIE 2019. </a:t>
            </a:r>
          </a:p>
          <a:p>
            <a:endParaRPr lang="en-US" noProof="1">
              <a:ea typeface="+mn-lt"/>
              <a:cs typeface="+mn-lt"/>
            </a:endParaRPr>
          </a:p>
          <a:p>
            <a:r>
              <a:rPr lang="en-US" noProof="1">
                <a:ea typeface="+mn-lt"/>
                <a:cs typeface="+mn-lt"/>
              </a:rPr>
              <a:t>[12]. Killian Duay,“Personalized web based application for movie recommendations .” IJRASET 2019. </a:t>
            </a:r>
          </a:p>
          <a:p>
            <a:endParaRPr lang="en-US" noProof="1">
              <a:ea typeface="+mn-lt"/>
              <a:cs typeface="+mn-lt"/>
            </a:endParaRPr>
          </a:p>
          <a:p>
            <a:r>
              <a:rPr lang="en-US" noProof="1">
                <a:ea typeface="+mn-lt"/>
                <a:cs typeface="+mn-lt"/>
              </a:rPr>
              <a:t>[13] SAnoushka Shah, Ansh Rathod, Arnav Jain, Aryan Chopra, “The Recommender System: Operations Research in OTT-Platforms”,International Journal of All Research Education and Scientific Methods 2021 </a:t>
            </a:r>
          </a:p>
          <a:p>
            <a:endParaRPr lang="en-US" noProof="1">
              <a:ea typeface="+mn-lt"/>
              <a:cs typeface="+mn-lt"/>
            </a:endParaRPr>
          </a:p>
          <a:p>
            <a:r>
              <a:rPr lang="en-US" noProof="1">
                <a:ea typeface="+mn-lt"/>
                <a:cs typeface="+mn-lt"/>
              </a:rPr>
              <a:t>[14] Ayush Mishra, Malhaar Waghela, Madhavi Gavade, Asst Prof. Odilia Gonsalves, “Content Recommendation System” ,International Research Journal of Engineering and Technology 2021. </a:t>
            </a:r>
          </a:p>
          <a:p>
            <a:endParaRPr lang="en-US" noProof="1">
              <a:ea typeface="+mn-lt"/>
              <a:cs typeface="+mn-lt"/>
            </a:endParaRPr>
          </a:p>
          <a:p>
            <a:r>
              <a:rPr lang="en-US" noProof="1">
                <a:ea typeface="+mn-lt"/>
                <a:cs typeface="+mn-lt"/>
              </a:rPr>
              <a:t>[15] Mohamed Chiny, Marouane Chihab, Omar Bencharef, Chihab Younus, “Netflix Recommendation System based on TF-IDF and Cosine Similarity Algorithms”,International conference on big data, modeling and machine learning 2022.</a:t>
            </a:r>
            <a:endParaRPr lang="en-US" noProof="1">
              <a:ea typeface="Calibri"/>
              <a:cs typeface="Calibri"/>
            </a:endParaRPr>
          </a:p>
          <a:p>
            <a:endParaRPr lang="en-US">
              <a:ea typeface="+mn-lt"/>
              <a:cs typeface="+mn-lt"/>
            </a:endParaRPr>
          </a:p>
          <a:p>
            <a:endParaRPr lang="en-US">
              <a:ea typeface="Calibri"/>
              <a:cs typeface="Calibri"/>
            </a:endParaRPr>
          </a:p>
        </p:txBody>
      </p:sp>
    </p:spTree>
    <p:extLst>
      <p:ext uri="{BB962C8B-B14F-4D97-AF65-F5344CB8AC3E}">
        <p14:creationId xmlns:p14="http://schemas.microsoft.com/office/powerpoint/2010/main" val="1891753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990600"/>
            <a:ext cx="7772400" cy="1470025"/>
          </a:xfrm>
        </p:spPr>
        <p:txBody>
          <a:bodyPr/>
          <a:lstStyle/>
          <a:p>
            <a:pPr algn="l"/>
            <a:r>
              <a:rPr lang="en-US"/>
              <a:t>Scope the Problem Statement </a:t>
            </a:r>
            <a:endParaRPr lang="en-US" sz="1200"/>
          </a:p>
        </p:txBody>
      </p:sp>
      <p:pic>
        <p:nvPicPr>
          <p:cNvPr id="3" name="Picture 2" descr="images.jpg"/>
          <p:cNvPicPr>
            <a:picLocks noChangeAspect="1"/>
          </p:cNvPicPr>
          <p:nvPr/>
        </p:nvPicPr>
        <p:blipFill>
          <a:blip r:embed="rId2"/>
          <a:stretch>
            <a:fillRect/>
          </a:stretch>
        </p:blipFill>
        <p:spPr>
          <a:xfrm>
            <a:off x="7620000" y="304800"/>
            <a:ext cx="1266825" cy="1266825"/>
          </a:xfrm>
          <a:prstGeom prst="rect">
            <a:avLst/>
          </a:prstGeom>
        </p:spPr>
      </p:pic>
      <p:sp>
        <p:nvSpPr>
          <p:cNvPr id="4" name="Title 1"/>
          <p:cNvSpPr txBox="1">
            <a:spLocks/>
          </p:cNvSpPr>
          <p:nvPr/>
        </p:nvSpPr>
        <p:spPr>
          <a:xfrm>
            <a:off x="601090" y="3786405"/>
            <a:ext cx="7772400" cy="3962400"/>
          </a:xfrm>
          <a:prstGeom prst="rect">
            <a:avLst/>
          </a:prstGeom>
        </p:spPr>
        <p:txBody>
          <a:bodyPr vert="horz" lIns="91440" tIns="45720" rIns="91440" bIns="45720" rtlCol="0" anchor="ctr">
            <a:normAutofit/>
          </a:bodyPr>
          <a:lstStyle/>
          <a:p>
            <a:pPr algn="just">
              <a:spcBef>
                <a:spcPct val="0"/>
              </a:spcBef>
              <a:defRPr/>
            </a:pPr>
            <a:endParaRPr lang="en-US" sz="1400">
              <a:latin typeface="Times New Roman"/>
              <a:cs typeface="Calibri"/>
            </a:endParaRPr>
          </a:p>
          <a:p>
            <a:pPr marL="285750" indent="-285750" algn="just">
              <a:spcBef>
                <a:spcPct val="0"/>
              </a:spcBef>
              <a:buFont typeface="Arial"/>
              <a:buChar char="•"/>
              <a:defRPr/>
            </a:pPr>
            <a:r>
              <a:rPr lang="en-US" sz="1400">
                <a:latin typeface="Times New Roman"/>
                <a:cs typeface="Calibri"/>
              </a:rPr>
              <a:t>The ' </a:t>
            </a:r>
            <a:r>
              <a:rPr lang="en-US" sz="1400" err="1">
                <a:latin typeface="Times New Roman"/>
                <a:cs typeface="Calibri"/>
              </a:rPr>
              <a:t>CineSense</a:t>
            </a:r>
            <a:r>
              <a:rPr lang="en-US" sz="1400">
                <a:latin typeface="Times New Roman"/>
                <a:cs typeface="Calibri"/>
              </a:rPr>
              <a:t> - Your Go-To Movie Recommender System ' project involves creating a streaming platform resembling Netflix, enhanced with a personalized recommendation system driven by TMDB data</a:t>
            </a:r>
          </a:p>
          <a:p>
            <a:pPr marL="285750" indent="-285750" algn="just">
              <a:spcBef>
                <a:spcPct val="0"/>
              </a:spcBef>
              <a:buFont typeface="Arial"/>
              <a:buChar char="•"/>
              <a:defRPr/>
            </a:pPr>
            <a:endParaRPr lang="en-US" sz="1400">
              <a:latin typeface="Times New Roman"/>
              <a:cs typeface="Calibri"/>
            </a:endParaRPr>
          </a:p>
          <a:p>
            <a:pPr marL="285750" indent="-285750" algn="just">
              <a:spcBef>
                <a:spcPct val="0"/>
              </a:spcBef>
              <a:buFont typeface="Arial"/>
              <a:buChar char="•"/>
              <a:defRPr/>
            </a:pPr>
            <a:r>
              <a:rPr lang="en-US" sz="1400">
                <a:latin typeface="Times New Roman"/>
                <a:cs typeface="Calibri"/>
              </a:rPr>
              <a:t> The project will encompass user profiles, content library, streaming capabilities, responsive UI, and an advanced recommendation algorithm. </a:t>
            </a:r>
          </a:p>
          <a:p>
            <a:pPr marL="285750" indent="-285750" algn="just">
              <a:spcBef>
                <a:spcPct val="0"/>
              </a:spcBef>
              <a:buFont typeface="Arial"/>
              <a:buChar char="•"/>
              <a:defRPr/>
            </a:pPr>
            <a:endParaRPr lang="en-US" sz="1400">
              <a:latin typeface="Times New Roman"/>
              <a:cs typeface="Calibri"/>
            </a:endParaRPr>
          </a:p>
          <a:p>
            <a:pPr marL="285750" indent="-285750" algn="just">
              <a:spcBef>
                <a:spcPct val="0"/>
              </a:spcBef>
              <a:buFont typeface="Arial"/>
              <a:buChar char="•"/>
              <a:defRPr/>
            </a:pPr>
            <a:r>
              <a:rPr lang="en-US" sz="1400">
                <a:latin typeface="Times New Roman"/>
                <a:cs typeface="Calibri"/>
              </a:rPr>
              <a:t>The scope also includes backend setup, API integration, and deployment. </a:t>
            </a:r>
          </a:p>
          <a:p>
            <a:pPr algn="just">
              <a:spcBef>
                <a:spcPct val="0"/>
              </a:spcBef>
              <a:defRPr/>
            </a:pPr>
            <a:endParaRPr lang="en-US" sz="1400">
              <a:latin typeface="Times New Roman"/>
              <a:ea typeface="Calibri"/>
              <a:cs typeface="Calibri"/>
            </a:endParaRPr>
          </a:p>
          <a:p>
            <a:pPr marL="285750" indent="-285750" algn="just">
              <a:spcBef>
                <a:spcPct val="0"/>
              </a:spcBef>
              <a:buFont typeface="Arial"/>
              <a:buChar char="•"/>
              <a:defRPr/>
            </a:pPr>
            <a:r>
              <a:rPr lang="en-US" sz="1400">
                <a:latin typeface="Times New Roman"/>
                <a:ea typeface="Calibri"/>
                <a:cs typeface="Calibri"/>
              </a:rPr>
              <a:t>By achieving these goals, '</a:t>
            </a:r>
            <a:r>
              <a:rPr lang="en-US" sz="1400" err="1">
                <a:latin typeface="Times New Roman"/>
                <a:ea typeface="Calibri"/>
                <a:cs typeface="Calibri"/>
              </a:rPr>
              <a:t>CineSense</a:t>
            </a:r>
            <a:r>
              <a:rPr lang="en-US" sz="1400">
                <a:latin typeface="Times New Roman"/>
                <a:ea typeface="Calibri"/>
                <a:cs typeface="Calibri"/>
              </a:rPr>
              <a:t> - Your Go-To Movie Recommender System' aims to showcase expertise in full-stack development, API utilization, and user-oriented design, contributing to an innovative content discovery experience."</a:t>
            </a:r>
          </a:p>
          <a:p>
            <a:pPr marL="0" marR="0" lvl="0" indent="0" algn="l" defTabSz="914400">
              <a:lnSpc>
                <a:spcPct val="100000"/>
              </a:lnSpc>
              <a:spcBef>
                <a:spcPct val="0"/>
              </a:spcBef>
              <a:spcAft>
                <a:spcPts val="0"/>
              </a:spcAft>
              <a:buClrTx/>
              <a:buSzTx/>
              <a:buFont typeface="Arial" pitchFamily="34" charset="0"/>
              <a:buChar char="•"/>
              <a:tabLst/>
              <a:defRPr/>
            </a:pPr>
            <a:endParaRPr lang="en-US" sz="3000">
              <a:latin typeface="+mj-lt"/>
              <a:ea typeface="Calibri"/>
              <a:cs typeface="Calibri"/>
            </a:endParaRPr>
          </a:p>
          <a:p>
            <a:pPr>
              <a:spcBef>
                <a:spcPct val="0"/>
              </a:spcBef>
              <a:buFont typeface="Arial" pitchFamily="34" charset="0"/>
              <a:buChar char="•"/>
              <a:defRPr/>
            </a:pPr>
            <a:endParaRPr lang="en-US" sz="3000" b="0" i="0" u="none" strike="noStrike" kern="1200" cap="none" spc="0" normalizeH="0" baseline="0" noProof="0">
              <a:ln>
                <a:noFill/>
              </a:ln>
              <a:effectLst/>
              <a:uLnTx/>
              <a:uFillTx/>
              <a:latin typeface="+mj-lt"/>
              <a:ea typeface="Calibri"/>
              <a:cs typeface="Calibri"/>
            </a:endParaRPr>
          </a:p>
          <a:p>
            <a:pPr>
              <a:spcBef>
                <a:spcPct val="0"/>
              </a:spcBef>
              <a:buFont typeface="Arial" pitchFamily="34" charset="0"/>
              <a:buChar char="•"/>
              <a:defRPr/>
            </a:pPr>
            <a:endParaRPr lang="en-US" sz="3000">
              <a:latin typeface="+mj-lt"/>
              <a:ea typeface="Calibri"/>
              <a:cs typeface="Calibri"/>
            </a:endParaRPr>
          </a:p>
          <a:p>
            <a:pPr>
              <a:spcBef>
                <a:spcPct val="0"/>
              </a:spcBef>
              <a:buFont typeface="Arial" pitchFamily="34" charset="0"/>
              <a:buChar char="•"/>
              <a:defRPr/>
            </a:pPr>
            <a:endParaRPr lang="en-US" sz="3000" b="0" i="0" u="none" strike="noStrike" kern="1200" cap="none" spc="0" normalizeH="0" baseline="0" noProof="0">
              <a:ln>
                <a:noFill/>
              </a:ln>
              <a:effectLst/>
              <a:uLnTx/>
              <a:uFillTx/>
              <a:latin typeface="+mj-lt"/>
              <a:ea typeface="Calibri"/>
              <a:cs typeface="Calibri"/>
            </a:endParaRPr>
          </a:p>
          <a:p>
            <a:pPr>
              <a:spcBef>
                <a:spcPct val="0"/>
              </a:spcBef>
              <a:buFont typeface="Arial" pitchFamily="34" charset="0"/>
              <a:buChar char="•"/>
              <a:defRPr/>
            </a:pPr>
            <a:endParaRPr lang="en-US" sz="3000" b="0" i="0" u="none" strike="noStrike" kern="1200" cap="none" spc="0" normalizeH="0" baseline="0" noProof="0">
              <a:ln>
                <a:noFill/>
              </a:ln>
              <a:effectLst/>
              <a:uLnTx/>
              <a:uFillTx/>
              <a:latin typeface="+mj-lt"/>
              <a:ea typeface="Calibri"/>
              <a:cs typeface="Calibri"/>
            </a:endParaRPr>
          </a:p>
          <a:p>
            <a:pPr marL="0" marR="0" lvl="0" indent="0" algn="l" defTabSz="914400" rtl="0" eaLnBrk="1" fontAlgn="auto" latinLnBrk="0" hangingPunct="1">
              <a:lnSpc>
                <a:spcPct val="100000"/>
              </a:lnSpc>
              <a:spcBef>
                <a:spcPct val="0"/>
              </a:spcBef>
              <a:spcAft>
                <a:spcPts val="0"/>
              </a:spcAft>
              <a:buClrTx/>
              <a:buSzTx/>
              <a:buFont typeface="Arial" pitchFamily="34" charset="0"/>
              <a:buChar char="•"/>
              <a:tabLst/>
              <a:defRPr/>
            </a:pPr>
            <a:endParaRPr lang="en-US" sz="3000">
              <a:latin typeface="+mj-lt"/>
              <a:ea typeface="+mj-ea"/>
              <a:cs typeface="+mj-cs"/>
            </a:endParaRPr>
          </a:p>
          <a:p>
            <a:pPr marL="0" marR="0" lvl="0" indent="0" algn="l" defTabSz="914400" rtl="0" eaLnBrk="1" fontAlgn="auto" latinLnBrk="0" hangingPunct="1">
              <a:lnSpc>
                <a:spcPct val="100000"/>
              </a:lnSpc>
              <a:spcBef>
                <a:spcPct val="0"/>
              </a:spcBef>
              <a:spcAft>
                <a:spcPts val="0"/>
              </a:spcAft>
              <a:buClrTx/>
              <a:buSzTx/>
              <a:buFont typeface="Arial" pitchFamily="34" charset="0"/>
              <a:buChar char="•"/>
              <a:tabLst/>
              <a:defRPr/>
            </a:pPr>
            <a:endParaRPr kumimoji="0" lang="en-US" sz="3000" b="0" i="0" u="none" strike="noStrike" kern="1200" cap="none" spc="0" normalizeH="0" baseline="0" noProof="0">
              <a:ln>
                <a:noFill/>
              </a:ln>
              <a:solidFill>
                <a:schemeClr val="tx1"/>
              </a:solidFill>
              <a:effectLst/>
              <a:uLnTx/>
              <a:uFillTx/>
              <a:latin typeface="+mj-lt"/>
              <a:ea typeface="+mj-ea"/>
              <a:cs typeface="+mj-cs"/>
            </a:endParaRPr>
          </a:p>
          <a:p>
            <a:pPr marL="0" marR="0" lvl="0" indent="0" algn="l" defTabSz="914400" rtl="0" eaLnBrk="1" fontAlgn="auto" latinLnBrk="0" hangingPunct="1">
              <a:lnSpc>
                <a:spcPct val="100000"/>
              </a:lnSpc>
              <a:spcBef>
                <a:spcPct val="0"/>
              </a:spcBef>
              <a:spcAft>
                <a:spcPts val="0"/>
              </a:spcAft>
              <a:buClrTx/>
              <a:buSzTx/>
              <a:buFont typeface="Arial" pitchFamily="34" charset="0"/>
              <a:buChar char="•"/>
              <a:tabLst/>
              <a:defRPr/>
            </a:pPr>
            <a:endParaRPr kumimoji="0" lang="en-US" sz="3000" b="0" i="0" u="none" strike="noStrike" kern="1200" cap="none" spc="0" normalizeH="0" baseline="0" noProof="0">
              <a:ln>
                <a:noFill/>
              </a:ln>
              <a:solidFill>
                <a:schemeClr val="tx1"/>
              </a:solidFill>
              <a:effectLst/>
              <a:uLnTx/>
              <a:uFillTx/>
              <a:latin typeface="+mj-lt"/>
              <a:ea typeface="+mj-ea"/>
              <a:cs typeface="+mj-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2156687577"/>
              </p:ext>
            </p:extLst>
          </p:nvPr>
        </p:nvGraphicFramePr>
        <p:xfrm>
          <a:off x="858700" y="1827639"/>
          <a:ext cx="7577452" cy="4541520"/>
        </p:xfrm>
        <a:graphic>
          <a:graphicData uri="http://schemas.openxmlformats.org/drawingml/2006/table">
            <a:tbl>
              <a:tblPr firstRow="1" bandRow="1">
                <a:tableStyleId>{5C22544A-7EE6-4342-B048-85BDC9FD1C3A}</a:tableStyleId>
              </a:tblPr>
              <a:tblGrid>
                <a:gridCol w="7577452">
                  <a:extLst>
                    <a:ext uri="{9D8B030D-6E8A-4147-A177-3AD203B41FA5}">
                      <a16:colId xmlns:a16="http://schemas.microsoft.com/office/drawing/2014/main" val="20000"/>
                    </a:ext>
                  </a:extLst>
                </a:gridCol>
              </a:tblGrid>
              <a:tr h="364729">
                <a:tc>
                  <a:txBody>
                    <a:bodyPr/>
                    <a:lstStyle/>
                    <a:p>
                      <a:r>
                        <a:rPr lang="en-US" err="1">
                          <a:latin typeface="Calibri"/>
                        </a:rPr>
                        <a:t>S.No</a:t>
                      </a:r>
                      <a:r>
                        <a:rPr lang="en-US">
                          <a:latin typeface="Calibri"/>
                        </a:rPr>
                        <a:t> : 1</a:t>
                      </a:r>
                    </a:p>
                  </a:txBody>
                  <a:tcPr>
                    <a:solidFill>
                      <a:schemeClr val="accent1"/>
                    </a:solidFill>
                  </a:tcPr>
                </a:tc>
                <a:extLst>
                  <a:ext uri="{0D108BD9-81ED-4DB2-BD59-A6C34878D82A}">
                    <a16:rowId xmlns:a16="http://schemas.microsoft.com/office/drawing/2014/main" val="10000"/>
                  </a:ext>
                </a:extLst>
              </a:tr>
              <a:tr h="364729">
                <a:tc>
                  <a:txBody>
                    <a:bodyPr/>
                    <a:lstStyle/>
                    <a:p>
                      <a:r>
                        <a:rPr lang="en-US">
                          <a:latin typeface="Calibri"/>
                        </a:rPr>
                        <a:t>TITLE :</a:t>
                      </a:r>
                      <a:r>
                        <a:rPr lang="en-US" sz="1400" b="0" i="0" u="none" strike="noStrike" noProof="0">
                          <a:solidFill>
                            <a:srgbClr val="121212"/>
                          </a:solidFill>
                          <a:latin typeface="Calibri"/>
                        </a:rPr>
                        <a:t>React JS – An Emerging Frontend </a:t>
                      </a:r>
                      <a:r>
                        <a:rPr lang="en-US" sz="1400" b="0" i="0" u="none" strike="noStrike" noProof="0" err="1">
                          <a:solidFill>
                            <a:srgbClr val="121212"/>
                          </a:solidFill>
                          <a:latin typeface="Calibri"/>
                        </a:rPr>
                        <a:t>Javascript</a:t>
                      </a:r>
                      <a:r>
                        <a:rPr lang="en-US" sz="1400" b="0" i="0" u="none" strike="noStrike" noProof="0">
                          <a:solidFill>
                            <a:srgbClr val="121212"/>
                          </a:solidFill>
                          <a:latin typeface="Calibri"/>
                        </a:rPr>
                        <a:t> Library</a:t>
                      </a:r>
                      <a:endParaRPr lang="en-US" sz="1400">
                        <a:latin typeface="Calibri"/>
                      </a:endParaRPr>
                    </a:p>
                  </a:txBody>
                  <a:tcPr/>
                </a:tc>
                <a:extLst>
                  <a:ext uri="{0D108BD9-81ED-4DB2-BD59-A6C34878D82A}">
                    <a16:rowId xmlns:a16="http://schemas.microsoft.com/office/drawing/2014/main" val="10001"/>
                  </a:ext>
                </a:extLst>
              </a:tr>
              <a:tr h="364729">
                <a:tc>
                  <a:txBody>
                    <a:bodyPr/>
                    <a:lstStyle/>
                    <a:p>
                      <a:r>
                        <a:rPr lang="en-US">
                          <a:latin typeface="Calibri"/>
                        </a:rPr>
                        <a:t>AUTHORS : </a:t>
                      </a:r>
                      <a:r>
                        <a:rPr lang="en-US" sz="1400" b="0" i="0" u="none" strike="noStrike" noProof="0">
                          <a:solidFill>
                            <a:srgbClr val="000000"/>
                          </a:solidFill>
                          <a:latin typeface="Calibri"/>
                        </a:rPr>
                        <a:t>Pratik Sharad </a:t>
                      </a:r>
                      <a:r>
                        <a:rPr lang="en-US" sz="1400" b="0" i="0" u="none" strike="noStrike" noProof="0" err="1">
                          <a:solidFill>
                            <a:srgbClr val="000000"/>
                          </a:solidFill>
                          <a:latin typeface="Calibri"/>
                        </a:rPr>
                        <a:t>Maratkar</a:t>
                      </a:r>
                      <a:r>
                        <a:rPr lang="en-US" sz="1400" b="0" i="0" u="none" strike="noStrike" noProof="0">
                          <a:solidFill>
                            <a:srgbClr val="000000"/>
                          </a:solidFill>
                          <a:latin typeface="Calibri"/>
                        </a:rPr>
                        <a:t> ,  Pratibha </a:t>
                      </a:r>
                      <a:r>
                        <a:rPr lang="en-US" sz="1400" b="0" i="0" u="none" strike="noStrike" noProof="0" err="1">
                          <a:solidFill>
                            <a:srgbClr val="000000"/>
                          </a:solidFill>
                          <a:latin typeface="Calibri"/>
                        </a:rPr>
                        <a:t>adkar</a:t>
                      </a:r>
                      <a:endParaRPr lang="en-US" sz="1400">
                        <a:latin typeface="Calibri"/>
                      </a:endParaRPr>
                    </a:p>
                  </a:txBody>
                  <a:tcPr/>
                </a:tc>
                <a:extLst>
                  <a:ext uri="{0D108BD9-81ED-4DB2-BD59-A6C34878D82A}">
                    <a16:rowId xmlns:a16="http://schemas.microsoft.com/office/drawing/2014/main" val="10002"/>
                  </a:ext>
                </a:extLst>
              </a:tr>
              <a:tr h="364729">
                <a:tc>
                  <a:txBody>
                    <a:bodyPr/>
                    <a:lstStyle/>
                    <a:p>
                      <a:r>
                        <a:rPr lang="en-US">
                          <a:latin typeface="Calibri"/>
                        </a:rPr>
                        <a:t>Year of</a:t>
                      </a:r>
                      <a:r>
                        <a:rPr lang="en-US" baseline="0">
                          <a:latin typeface="Calibri"/>
                        </a:rPr>
                        <a:t> Publication : </a:t>
                      </a:r>
                      <a:r>
                        <a:rPr lang="en-US" sz="1400" b="0" i="0" u="none" strike="noStrike" baseline="0" noProof="0">
                          <a:solidFill>
                            <a:srgbClr val="000000"/>
                          </a:solidFill>
                          <a:latin typeface="Calibri"/>
                        </a:rPr>
                        <a:t>2021</a:t>
                      </a:r>
                      <a:endParaRPr lang="en-US" sz="1400">
                        <a:latin typeface="Calibri"/>
                      </a:endParaRPr>
                    </a:p>
                  </a:txBody>
                  <a:tcPr/>
                </a:tc>
                <a:extLst>
                  <a:ext uri="{0D108BD9-81ED-4DB2-BD59-A6C34878D82A}">
                    <a16:rowId xmlns:a16="http://schemas.microsoft.com/office/drawing/2014/main" val="10003"/>
                  </a:ext>
                </a:extLst>
              </a:tr>
              <a:tr h="364729">
                <a:tc>
                  <a:txBody>
                    <a:bodyPr/>
                    <a:lstStyle/>
                    <a:p>
                      <a:pPr lvl="0" algn="l">
                        <a:lnSpc>
                          <a:spcPct val="100000"/>
                        </a:lnSpc>
                        <a:spcBef>
                          <a:spcPts val="0"/>
                        </a:spcBef>
                        <a:spcAft>
                          <a:spcPts val="0"/>
                        </a:spcAft>
                      </a:pPr>
                      <a:r>
                        <a:rPr lang="en-US">
                          <a:latin typeface="Calibri"/>
                        </a:rPr>
                        <a:t>Journal/Conference</a:t>
                      </a:r>
                      <a:r>
                        <a:rPr lang="en-US" baseline="0">
                          <a:latin typeface="Calibri"/>
                        </a:rPr>
                        <a:t>/Book Chapter Name: </a:t>
                      </a:r>
                      <a:r>
                        <a:rPr lang="en-US" sz="1400" b="0" i="0" u="none" strike="noStrike" baseline="0" noProof="0">
                          <a:solidFill>
                            <a:srgbClr val="000000"/>
                          </a:solidFill>
                          <a:latin typeface="Calibri"/>
                        </a:rPr>
                        <a:t>IRE Journals</a:t>
                      </a:r>
                      <a:endParaRPr lang="en-US" sz="1400">
                        <a:latin typeface="Calibri"/>
                      </a:endParaRPr>
                    </a:p>
                  </a:txBody>
                  <a:tcPr/>
                </a:tc>
                <a:extLst>
                  <a:ext uri="{0D108BD9-81ED-4DB2-BD59-A6C34878D82A}">
                    <a16:rowId xmlns:a16="http://schemas.microsoft.com/office/drawing/2014/main" val="10004"/>
                  </a:ext>
                </a:extLst>
              </a:tr>
              <a:tr h="364729">
                <a:tc>
                  <a:txBody>
                    <a:bodyPr/>
                    <a:lstStyle/>
                    <a:p>
                      <a:r>
                        <a:rPr lang="en-US">
                          <a:latin typeface="Calibri"/>
                        </a:rPr>
                        <a:t>Technology / Algorithm Used : </a:t>
                      </a:r>
                      <a:r>
                        <a:rPr lang="en-US" sz="1400">
                          <a:latin typeface="Calibri"/>
                        </a:rPr>
                        <a:t>HTML, Java Script, React </a:t>
                      </a:r>
                      <a:r>
                        <a:rPr lang="en-US" sz="1400" err="1">
                          <a:latin typeface="Calibri"/>
                        </a:rPr>
                        <a:t>Js</a:t>
                      </a:r>
                      <a:r>
                        <a:rPr lang="en-US" sz="1400">
                          <a:latin typeface="Calibri"/>
                        </a:rPr>
                        <a:t>, </a:t>
                      </a:r>
                      <a:r>
                        <a:rPr lang="en-US" sz="1400" err="1">
                          <a:latin typeface="Calibri"/>
                        </a:rPr>
                        <a:t>Css</a:t>
                      </a:r>
                      <a:endParaRPr lang="en-US">
                        <a:latin typeface="Calibri"/>
                      </a:endParaRPr>
                    </a:p>
                  </a:txBody>
                  <a:tcPr/>
                </a:tc>
                <a:extLst>
                  <a:ext uri="{0D108BD9-81ED-4DB2-BD59-A6C34878D82A}">
                    <a16:rowId xmlns:a16="http://schemas.microsoft.com/office/drawing/2014/main" val="10005"/>
                  </a:ext>
                </a:extLst>
              </a:tr>
              <a:tr h="980210">
                <a:tc>
                  <a:txBody>
                    <a:bodyPr/>
                    <a:lstStyle/>
                    <a:p>
                      <a:pPr marL="0" marR="0" indent="0" algn="l" rtl="0" eaLnBrk="1" fontAlgn="auto" latinLnBrk="0" hangingPunct="1">
                        <a:lnSpc>
                          <a:spcPct val="100000"/>
                        </a:lnSpc>
                        <a:spcBef>
                          <a:spcPts val="0"/>
                        </a:spcBef>
                        <a:spcAft>
                          <a:spcPts val="0"/>
                        </a:spcAft>
                        <a:buClrTx/>
                        <a:buSzTx/>
                        <a:buFontTx/>
                        <a:buNone/>
                      </a:pPr>
                      <a:r>
                        <a:rPr lang="en-US">
                          <a:latin typeface="Calibri"/>
                        </a:rPr>
                        <a:t>Summary</a:t>
                      </a:r>
                      <a:r>
                        <a:rPr lang="en-US" baseline="0">
                          <a:latin typeface="Calibri"/>
                        </a:rPr>
                        <a:t> :</a:t>
                      </a:r>
                      <a:r>
                        <a:rPr lang="en-US" sz="1400" b="0" i="0" u="none" strike="noStrike" baseline="0" noProof="0">
                          <a:solidFill>
                            <a:srgbClr val="000000"/>
                          </a:solidFill>
                          <a:latin typeface="Calibri"/>
                        </a:rPr>
                        <a:t>The paper focuses on the importance of the React JS library and how it has brought new dimensions to web application development. React JS accelerates the application efficiency and it can be seen that React JS has a wider scope as well worth the effort. It also focuses on how React uses reusable  Components to design an attractive UI</a:t>
                      </a:r>
                      <a:r>
                        <a:rPr lang="en-US" sz="1300" b="0" i="0" u="none" strike="noStrike" baseline="0" noProof="0">
                          <a:solidFill>
                            <a:srgbClr val="000000"/>
                          </a:solidFill>
                          <a:latin typeface="Calibri"/>
                        </a:rPr>
                        <a:t>.</a:t>
                      </a:r>
                      <a:endParaRPr lang="en-US">
                        <a:latin typeface="Calibri"/>
                      </a:endParaRPr>
                    </a:p>
                  </a:txBody>
                  <a:tcPr/>
                </a:tc>
                <a:extLst>
                  <a:ext uri="{0D108BD9-81ED-4DB2-BD59-A6C34878D82A}">
                    <a16:rowId xmlns:a16="http://schemas.microsoft.com/office/drawing/2014/main" val="10006"/>
                  </a:ext>
                </a:extLst>
              </a:tr>
              <a:tr h="1322143">
                <a:tc>
                  <a:txBody>
                    <a:bodyPr/>
                    <a:lstStyle/>
                    <a:p>
                      <a:pPr lvl="0" algn="just">
                        <a:lnSpc>
                          <a:spcPct val="100000"/>
                        </a:lnSpc>
                        <a:spcBef>
                          <a:spcPts val="0"/>
                        </a:spcBef>
                        <a:spcAft>
                          <a:spcPts val="0"/>
                        </a:spcAft>
                      </a:pPr>
                      <a:r>
                        <a:rPr lang="en-US">
                          <a:latin typeface="Calibri"/>
                        </a:rPr>
                        <a:t>Gap :</a:t>
                      </a:r>
                      <a:r>
                        <a:rPr lang="en-US" sz="1400" b="0" i="0" u="none" strike="noStrike" noProof="0">
                          <a:solidFill>
                            <a:srgbClr val="000000"/>
                          </a:solidFill>
                          <a:latin typeface="Calibri"/>
                        </a:rPr>
                        <a:t>React only deals with the View from MVC therefore we need other tooling to finish the backend development too .Reacts environment changes so fast that developers often find it difficult to adopt to the new changes, relearn and implement them.</a:t>
                      </a:r>
                      <a:endParaRPr lang="en-US" sz="1400">
                        <a:latin typeface="Calibri"/>
                      </a:endParaRPr>
                    </a:p>
                    <a:p>
                      <a:pPr lvl="0">
                        <a:buNone/>
                      </a:pPr>
                      <a:br>
                        <a:rPr lang="en-US"/>
                      </a:br>
                      <a:endParaRPr lang="en-US">
                        <a:latin typeface="Calibri"/>
                      </a:endParaRP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30057" y="304800"/>
            <a:ext cx="1266825" cy="12668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4277546773"/>
              </p:ext>
            </p:extLst>
          </p:nvPr>
        </p:nvGraphicFramePr>
        <p:xfrm>
          <a:off x="800680" y="1763816"/>
          <a:ext cx="7565847" cy="4450569"/>
        </p:xfrm>
        <a:graphic>
          <a:graphicData uri="http://schemas.openxmlformats.org/drawingml/2006/table">
            <a:tbl>
              <a:tblPr firstRow="1" bandRow="1">
                <a:tableStyleId>{5C22544A-7EE6-4342-B048-85BDC9FD1C3A}</a:tableStyleId>
              </a:tblPr>
              <a:tblGrid>
                <a:gridCol w="7565847">
                  <a:extLst>
                    <a:ext uri="{9D8B030D-6E8A-4147-A177-3AD203B41FA5}">
                      <a16:colId xmlns:a16="http://schemas.microsoft.com/office/drawing/2014/main" val="20000"/>
                    </a:ext>
                  </a:extLst>
                </a:gridCol>
              </a:tblGrid>
              <a:tr h="371329">
                <a:tc>
                  <a:txBody>
                    <a:bodyPr/>
                    <a:lstStyle/>
                    <a:p>
                      <a:r>
                        <a:rPr lang="en-US" err="1"/>
                        <a:t>S.No</a:t>
                      </a:r>
                      <a:r>
                        <a:rPr lang="en-US"/>
                        <a:t> : 2</a:t>
                      </a:r>
                    </a:p>
                  </a:txBody>
                  <a:tcPr/>
                </a:tc>
                <a:extLst>
                  <a:ext uri="{0D108BD9-81ED-4DB2-BD59-A6C34878D82A}">
                    <a16:rowId xmlns:a16="http://schemas.microsoft.com/office/drawing/2014/main" val="10000"/>
                  </a:ext>
                </a:extLst>
              </a:tr>
              <a:tr h="370840">
                <a:tc>
                  <a:txBody>
                    <a:bodyPr/>
                    <a:lstStyle/>
                    <a:p>
                      <a:r>
                        <a:rPr lang="en-US"/>
                        <a:t>TITLE : </a:t>
                      </a:r>
                      <a:r>
                        <a:rPr lang="en-US" sz="1400" b="0" i="0" u="none" strike="noStrike" noProof="0">
                          <a:solidFill>
                            <a:srgbClr val="121212"/>
                          </a:solidFill>
                          <a:latin typeface="Calibri"/>
                        </a:rPr>
                        <a:t>Over The Top (OTT) Platform using </a:t>
                      </a:r>
                      <a:r>
                        <a:rPr lang="en-US" sz="1400" b="0" i="0" u="none" strike="noStrike" noProof="0" err="1">
                          <a:solidFill>
                            <a:srgbClr val="121212"/>
                          </a:solidFill>
                          <a:latin typeface="Calibri"/>
                        </a:rPr>
                        <a:t>Reactjs</a:t>
                      </a:r>
                      <a:endParaRPr lang="en-US" sz="1400" err="1">
                        <a:latin typeface="Calibri"/>
                      </a:endParaRPr>
                    </a:p>
                  </a:txBody>
                  <a:tcPr/>
                </a:tc>
                <a:extLst>
                  <a:ext uri="{0D108BD9-81ED-4DB2-BD59-A6C34878D82A}">
                    <a16:rowId xmlns:a16="http://schemas.microsoft.com/office/drawing/2014/main" val="10001"/>
                  </a:ext>
                </a:extLst>
              </a:tr>
              <a:tr h="370840">
                <a:tc>
                  <a:txBody>
                    <a:bodyPr/>
                    <a:lstStyle/>
                    <a:p>
                      <a:r>
                        <a:rPr lang="en-US"/>
                        <a:t>AUTHORS : </a:t>
                      </a:r>
                      <a:r>
                        <a:rPr lang="en-US" sz="1400" b="0" i="0" u="none" strike="noStrike" noProof="0">
                          <a:solidFill>
                            <a:srgbClr val="000000"/>
                          </a:solidFill>
                          <a:latin typeface="Calibri"/>
                        </a:rPr>
                        <a:t>Md. Ashraf , G. Rithwik , T Sai Sriram, M Vasavi</a:t>
                      </a:r>
                      <a:endParaRPr lang="en-US" sz="1400">
                        <a:latin typeface="Calibri"/>
                      </a:endParaRPr>
                    </a:p>
                  </a:txBody>
                  <a:tcPr/>
                </a:tc>
                <a:extLst>
                  <a:ext uri="{0D108BD9-81ED-4DB2-BD59-A6C34878D82A}">
                    <a16:rowId xmlns:a16="http://schemas.microsoft.com/office/drawing/2014/main" val="10002"/>
                  </a:ext>
                </a:extLst>
              </a:tr>
              <a:tr h="370840">
                <a:tc>
                  <a:txBody>
                    <a:bodyPr/>
                    <a:lstStyle/>
                    <a:p>
                      <a:r>
                        <a:rPr lang="en-US"/>
                        <a:t>Year of</a:t>
                      </a:r>
                      <a:r>
                        <a:rPr lang="en-US" baseline="0"/>
                        <a:t> Publication : </a:t>
                      </a:r>
                      <a:r>
                        <a:rPr lang="en-US" sz="1400" b="0" i="0" u="none" strike="noStrike" baseline="0" noProof="0">
                          <a:solidFill>
                            <a:srgbClr val="000000"/>
                          </a:solidFill>
                          <a:latin typeface="Calibri"/>
                        </a:rPr>
                        <a:t>2023</a:t>
                      </a:r>
                      <a:endParaRPr lang="en-US" sz="1400">
                        <a:latin typeface="Calibri"/>
                      </a:endParaRPr>
                    </a:p>
                  </a:txBody>
                  <a:tcPr/>
                </a:tc>
                <a:extLst>
                  <a:ext uri="{0D108BD9-81ED-4DB2-BD59-A6C34878D82A}">
                    <a16:rowId xmlns:a16="http://schemas.microsoft.com/office/drawing/2014/main" val="10003"/>
                  </a:ext>
                </a:extLst>
              </a:tr>
              <a:tr h="370840">
                <a:tc>
                  <a:txBody>
                    <a:bodyPr/>
                    <a:lstStyle/>
                    <a:p>
                      <a:r>
                        <a:rPr lang="en-US">
                          <a:latin typeface="Calibri"/>
                        </a:rPr>
                        <a:t>Journal/Conference</a:t>
                      </a:r>
                      <a:r>
                        <a:rPr lang="en-US" baseline="0">
                          <a:latin typeface="Calibri"/>
                        </a:rPr>
                        <a:t>/Book Chapter Name: </a:t>
                      </a:r>
                      <a:r>
                        <a:rPr lang="en-US" sz="1400" b="0" i="0" u="none" strike="noStrike" baseline="0" noProof="0">
                          <a:solidFill>
                            <a:srgbClr val="000000"/>
                          </a:solidFill>
                          <a:latin typeface="Calibri"/>
                        </a:rPr>
                        <a:t>CVR Journal of Science and Technology</a:t>
                      </a:r>
                      <a:endParaRPr lang="en-US" sz="1400">
                        <a:latin typeface="Calibri"/>
                      </a:endParaRPr>
                    </a:p>
                  </a:txBody>
                  <a:tcPr/>
                </a:tc>
                <a:extLst>
                  <a:ext uri="{0D108BD9-81ED-4DB2-BD59-A6C34878D82A}">
                    <a16:rowId xmlns:a16="http://schemas.microsoft.com/office/drawing/2014/main" val="10004"/>
                  </a:ext>
                </a:extLst>
              </a:tr>
              <a:tr h="370840">
                <a:tc>
                  <a:txBody>
                    <a:bodyPr/>
                    <a:lstStyle/>
                    <a:p>
                      <a:r>
                        <a:rPr lang="en-US">
                          <a:latin typeface="Calibri"/>
                        </a:rPr>
                        <a:t>Technology / Algorithm Used :</a:t>
                      </a:r>
                      <a:r>
                        <a:rPr lang="en-US" sz="1400">
                          <a:latin typeface="Calibri"/>
                        </a:rPr>
                        <a:t> React </a:t>
                      </a:r>
                      <a:r>
                        <a:rPr lang="en-US" sz="1400" err="1">
                          <a:latin typeface="Calibri"/>
                        </a:rPr>
                        <a:t>Js</a:t>
                      </a:r>
                      <a:r>
                        <a:rPr lang="en-US" sz="1400">
                          <a:latin typeface="Calibri"/>
                        </a:rPr>
                        <a:t>, </a:t>
                      </a:r>
                      <a:r>
                        <a:rPr lang="en-US" sz="1400" err="1">
                          <a:latin typeface="Calibri"/>
                        </a:rPr>
                        <a:t>Css</a:t>
                      </a:r>
                      <a:endParaRPr lang="en-US" sz="1400" b="1" err="1">
                        <a:latin typeface="Calibri"/>
                      </a:endParaRPr>
                    </a:p>
                  </a:txBody>
                  <a:tcPr/>
                </a:tc>
                <a:extLst>
                  <a:ext uri="{0D108BD9-81ED-4DB2-BD59-A6C34878D82A}">
                    <a16:rowId xmlns:a16="http://schemas.microsoft.com/office/drawing/2014/main" val="10005"/>
                  </a:ext>
                </a:extLst>
              </a:tr>
              <a:tr h="370840">
                <a:tc>
                  <a:txBody>
                    <a:bodyPr/>
                    <a:lstStyle/>
                    <a:p>
                      <a:pPr marL="0" marR="0" indent="0" algn="l" rtl="0" eaLnBrk="1" fontAlgn="auto" latinLnBrk="0" hangingPunct="1">
                        <a:lnSpc>
                          <a:spcPct val="100000"/>
                        </a:lnSpc>
                        <a:spcBef>
                          <a:spcPts val="0"/>
                        </a:spcBef>
                        <a:spcAft>
                          <a:spcPts val="0"/>
                        </a:spcAft>
                        <a:buClrTx/>
                        <a:buSzTx/>
                        <a:buFontTx/>
                        <a:buNone/>
                      </a:pPr>
                      <a:r>
                        <a:rPr lang="en-US">
                          <a:latin typeface="Calibri"/>
                        </a:rPr>
                        <a:t>Summary</a:t>
                      </a:r>
                      <a:r>
                        <a:rPr lang="en-US" baseline="0">
                          <a:latin typeface="Calibri"/>
                        </a:rPr>
                        <a:t> :</a:t>
                      </a:r>
                      <a:r>
                        <a:rPr lang="en-US" sz="1400" b="0" i="0" u="none" strike="noStrike" baseline="0" noProof="0">
                          <a:solidFill>
                            <a:srgbClr val="000000"/>
                          </a:solidFill>
                          <a:latin typeface="Calibri"/>
                        </a:rPr>
                        <a:t>This paper focuses on how the OTT platform are taking the place of cable Tv and how the telecommunications company are in loss along with this it discusses the suitability of React.js for building OTT (Over-The-Top) platforms and highlight its advantages, such as maintainability, outstanding performance through the virtual DOM, and a rich ecosystem of tools like Redux and React Router. There is an implementation of an OTT. IT also mentions future prospects, including personalization, and integration with emerging technologies like VR and voice assistants to further improve OTT platforms.</a:t>
                      </a:r>
                      <a:endParaRPr lang="en-US" sz="1400">
                        <a:latin typeface="Calibri"/>
                      </a:endParaRPr>
                    </a:p>
                  </a:txBody>
                  <a:tcPr/>
                </a:tc>
                <a:extLst>
                  <a:ext uri="{0D108BD9-81ED-4DB2-BD59-A6C34878D82A}">
                    <a16:rowId xmlns:a16="http://schemas.microsoft.com/office/drawing/2014/main" val="10006"/>
                  </a:ext>
                </a:extLst>
              </a:tr>
              <a:tr h="370840">
                <a:tc>
                  <a:txBody>
                    <a:bodyPr/>
                    <a:lstStyle/>
                    <a:p>
                      <a:pPr lvl="0" algn="just">
                        <a:lnSpc>
                          <a:spcPct val="100000"/>
                        </a:lnSpc>
                        <a:spcBef>
                          <a:spcPts val="0"/>
                        </a:spcBef>
                        <a:spcAft>
                          <a:spcPts val="0"/>
                        </a:spcAft>
                      </a:pPr>
                      <a:r>
                        <a:rPr lang="en-US">
                          <a:latin typeface="Calibri"/>
                        </a:rPr>
                        <a:t>Gap :</a:t>
                      </a:r>
                      <a:r>
                        <a:rPr lang="en-US" sz="1300" b="0" i="0" u="none" strike="noStrike" noProof="0">
                          <a:solidFill>
                            <a:srgbClr val="000000"/>
                          </a:solidFill>
                          <a:latin typeface="Calibri"/>
                        </a:rPr>
                        <a:t> </a:t>
                      </a:r>
                      <a:r>
                        <a:rPr lang="en-US" sz="1400" b="0" i="0" u="none" strike="noStrike" noProof="0">
                          <a:solidFill>
                            <a:srgbClr val="000000"/>
                          </a:solidFill>
                          <a:latin typeface="Calibri"/>
                        </a:rPr>
                        <a:t>It does not tell about the use of hooks in React JS and there can be some cons of React too like heavy codes , less documentation available . Don’t tell us how to fetch data as per user choice.</a:t>
                      </a:r>
                      <a:endParaRPr lang="en-US" sz="1400">
                        <a:latin typeface="Calibri"/>
                      </a:endParaRP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477657" y="304800"/>
            <a:ext cx="1266825" cy="12668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2108080709"/>
              </p:ext>
            </p:extLst>
          </p:nvPr>
        </p:nvGraphicFramePr>
        <p:xfrm>
          <a:off x="812284" y="1926273"/>
          <a:ext cx="7755396" cy="4297680"/>
        </p:xfrm>
        <a:graphic>
          <a:graphicData uri="http://schemas.openxmlformats.org/drawingml/2006/table">
            <a:tbl>
              <a:tblPr firstRow="1" bandRow="1">
                <a:tableStyleId>{5C22544A-7EE6-4342-B048-85BDC9FD1C3A}</a:tableStyleId>
              </a:tblPr>
              <a:tblGrid>
                <a:gridCol w="7755396">
                  <a:extLst>
                    <a:ext uri="{9D8B030D-6E8A-4147-A177-3AD203B41FA5}">
                      <a16:colId xmlns:a16="http://schemas.microsoft.com/office/drawing/2014/main" val="20000"/>
                    </a:ext>
                  </a:extLst>
                </a:gridCol>
              </a:tblGrid>
              <a:tr h="370840">
                <a:tc>
                  <a:txBody>
                    <a:bodyPr/>
                    <a:lstStyle/>
                    <a:p>
                      <a:r>
                        <a:rPr lang="en-US" err="1"/>
                        <a:t>S.No</a:t>
                      </a:r>
                      <a:r>
                        <a:rPr lang="en-US"/>
                        <a:t> : 3</a:t>
                      </a:r>
                    </a:p>
                  </a:txBody>
                  <a:tcPr/>
                </a:tc>
                <a:extLst>
                  <a:ext uri="{0D108BD9-81ED-4DB2-BD59-A6C34878D82A}">
                    <a16:rowId xmlns:a16="http://schemas.microsoft.com/office/drawing/2014/main" val="10000"/>
                  </a:ext>
                </a:extLst>
              </a:tr>
              <a:tr h="370840">
                <a:tc>
                  <a:txBody>
                    <a:bodyPr/>
                    <a:lstStyle/>
                    <a:p>
                      <a:r>
                        <a:rPr lang="en-US"/>
                        <a:t>TITLE : </a:t>
                      </a:r>
                      <a:r>
                        <a:rPr lang="en-US" sz="1400" b="0" i="0" u="none" strike="noStrike" noProof="0">
                          <a:solidFill>
                            <a:srgbClr val="333333"/>
                          </a:solidFill>
                          <a:latin typeface="Times New Roman"/>
                        </a:rPr>
                        <a:t>A systematic review and research perspective on recommender systems </a:t>
                      </a:r>
                      <a:endParaRPr lang="en-US" sz="1400"/>
                    </a:p>
                  </a:txBody>
                  <a:tcPr/>
                </a:tc>
                <a:extLst>
                  <a:ext uri="{0D108BD9-81ED-4DB2-BD59-A6C34878D82A}">
                    <a16:rowId xmlns:a16="http://schemas.microsoft.com/office/drawing/2014/main" val="10001"/>
                  </a:ext>
                </a:extLst>
              </a:tr>
              <a:tr h="370840">
                <a:tc>
                  <a:txBody>
                    <a:bodyPr/>
                    <a:lstStyle/>
                    <a:p>
                      <a:pPr lvl="0" algn="just">
                        <a:lnSpc>
                          <a:spcPct val="100000"/>
                        </a:lnSpc>
                        <a:spcBef>
                          <a:spcPts val="0"/>
                        </a:spcBef>
                        <a:spcAft>
                          <a:spcPts val="0"/>
                        </a:spcAft>
                      </a:pPr>
                      <a:r>
                        <a:rPr lang="en-US"/>
                        <a:t>AUTHORS : </a:t>
                      </a:r>
                      <a:r>
                        <a:rPr lang="en-US" sz="1400" b="0" i="0" u="none" strike="noStrike" noProof="0">
                          <a:solidFill>
                            <a:srgbClr val="000000"/>
                          </a:solidFill>
                          <a:latin typeface="Times New Roman"/>
                        </a:rPr>
                        <a:t>Deepjyoti Roy, Mala Dutta</a:t>
                      </a:r>
                      <a:endParaRPr lang="en-US" sz="1400"/>
                    </a:p>
                  </a:txBody>
                  <a:tcPr/>
                </a:tc>
                <a:extLst>
                  <a:ext uri="{0D108BD9-81ED-4DB2-BD59-A6C34878D82A}">
                    <a16:rowId xmlns:a16="http://schemas.microsoft.com/office/drawing/2014/main" val="10002"/>
                  </a:ext>
                </a:extLst>
              </a:tr>
              <a:tr h="370840">
                <a:tc>
                  <a:txBody>
                    <a:bodyPr/>
                    <a:lstStyle/>
                    <a:p>
                      <a:r>
                        <a:rPr lang="en-US"/>
                        <a:t>Year of</a:t>
                      </a:r>
                      <a:r>
                        <a:rPr lang="en-US" baseline="0"/>
                        <a:t> Publication : </a:t>
                      </a:r>
                      <a:r>
                        <a:rPr lang="en-US" sz="1400" baseline="0"/>
                        <a:t>2022</a:t>
                      </a:r>
                      <a:endParaRPr lang="en-US"/>
                    </a:p>
                  </a:txBody>
                  <a:tcPr/>
                </a:tc>
                <a:extLst>
                  <a:ext uri="{0D108BD9-81ED-4DB2-BD59-A6C34878D82A}">
                    <a16:rowId xmlns:a16="http://schemas.microsoft.com/office/drawing/2014/main" val="10003"/>
                  </a:ext>
                </a:extLst>
              </a:tr>
              <a:tr h="370840">
                <a:tc>
                  <a:txBody>
                    <a:bodyPr/>
                    <a:lstStyle/>
                    <a:p>
                      <a:r>
                        <a:rPr lang="en-US"/>
                        <a:t>Journal/Conference</a:t>
                      </a:r>
                      <a:r>
                        <a:rPr lang="en-US" baseline="0"/>
                        <a:t>/Book Chapter Name: </a:t>
                      </a:r>
                      <a:r>
                        <a:rPr lang="en-US" sz="1400" b="0" i="0" u="none" strike="noStrike" baseline="0" noProof="0">
                          <a:solidFill>
                            <a:srgbClr val="000000"/>
                          </a:solidFill>
                          <a:latin typeface="Times New Roman"/>
                        </a:rPr>
                        <a:t>Journal of Big Data</a:t>
                      </a:r>
                      <a:endParaRPr lang="en-US" sz="1400"/>
                    </a:p>
                  </a:txBody>
                  <a:tcPr/>
                </a:tc>
                <a:extLst>
                  <a:ext uri="{0D108BD9-81ED-4DB2-BD59-A6C34878D82A}">
                    <a16:rowId xmlns:a16="http://schemas.microsoft.com/office/drawing/2014/main" val="10004"/>
                  </a:ext>
                </a:extLst>
              </a:tr>
              <a:tr h="370840">
                <a:tc>
                  <a:txBody>
                    <a:bodyPr/>
                    <a:lstStyle/>
                    <a:p>
                      <a:r>
                        <a:rPr lang="en-US"/>
                        <a:t>Technology / Algorithm Used : </a:t>
                      </a:r>
                      <a:r>
                        <a:rPr lang="en-US" sz="1400"/>
                        <a:t>Machine Learning</a:t>
                      </a:r>
                    </a:p>
                  </a:txBody>
                  <a:tcPr/>
                </a:tc>
                <a:extLst>
                  <a:ext uri="{0D108BD9-81ED-4DB2-BD59-A6C34878D82A}">
                    <a16:rowId xmlns:a16="http://schemas.microsoft.com/office/drawing/2014/main" val="10005"/>
                  </a:ext>
                </a:extLst>
              </a:tr>
              <a:tr h="370840">
                <a:tc>
                  <a:txBody>
                    <a:bodyPr/>
                    <a:lstStyle/>
                    <a:p>
                      <a:pPr marL="0" marR="0" indent="0" algn="l" rtl="0" eaLnBrk="1" fontAlgn="auto" latinLnBrk="0" hangingPunct="1">
                        <a:lnSpc>
                          <a:spcPct val="100000"/>
                        </a:lnSpc>
                        <a:spcBef>
                          <a:spcPts val="0"/>
                        </a:spcBef>
                        <a:spcAft>
                          <a:spcPts val="0"/>
                        </a:spcAft>
                        <a:buClrTx/>
                        <a:buSzTx/>
                        <a:buFontTx/>
                        <a:buNone/>
                      </a:pPr>
                      <a:r>
                        <a:rPr lang="en-US"/>
                        <a:t>Summary</a:t>
                      </a:r>
                      <a:r>
                        <a:rPr lang="en-US" baseline="0"/>
                        <a:t> :</a:t>
                      </a:r>
                      <a:r>
                        <a:rPr lang="en-US" sz="1400" baseline="0"/>
                        <a:t> </a:t>
                      </a:r>
                      <a:r>
                        <a:rPr lang="en-US" sz="1400" b="0" i="0" u="none" strike="noStrike" baseline="0" noProof="0">
                          <a:solidFill>
                            <a:srgbClr val="000000"/>
                          </a:solidFill>
                          <a:latin typeface="Times New Roman"/>
                        </a:rPr>
                        <a:t>We have identified and prudently reviewed research papers on recommender systems focusing on diverse applications, which were published between 2011 and 2021. This review has gathered diverse details like different application fields, techniques used, simulation tools used, diverse applications focused, performance metrics, datasets used, system features, and challenges of different recommender systems. </a:t>
                      </a:r>
                      <a:endParaRPr lang="en-US" sz="1400"/>
                    </a:p>
                  </a:txBody>
                  <a:tcPr/>
                </a:tc>
                <a:extLst>
                  <a:ext uri="{0D108BD9-81ED-4DB2-BD59-A6C34878D82A}">
                    <a16:rowId xmlns:a16="http://schemas.microsoft.com/office/drawing/2014/main" val="10006"/>
                  </a:ext>
                </a:extLst>
              </a:tr>
              <a:tr h="370840">
                <a:tc>
                  <a:txBody>
                    <a:bodyPr/>
                    <a:lstStyle/>
                    <a:p>
                      <a:r>
                        <a:rPr lang="en-US"/>
                        <a:t>Gap:</a:t>
                      </a:r>
                      <a:r>
                        <a:rPr lang="en-US" sz="1400"/>
                        <a:t> </a:t>
                      </a:r>
                      <a:r>
                        <a:rPr lang="en-US" sz="1400" b="0" i="0" u="none" strike="noStrike" noProof="0">
                          <a:latin typeface="Calibri"/>
                        </a:rPr>
                        <a:t>Deployment challenges such as cold start, scalability, sparsity, etc. Challenges faced when employing different recommender algorithms for different applications, In collecting implicit user data, and in handling real-time user feedback.</a:t>
                      </a:r>
                      <a:r>
                        <a:rPr lang="en-US" sz="1800" b="0" i="0" u="none" strike="noStrike" noProof="0">
                          <a:latin typeface="Calibri"/>
                        </a:rPr>
                        <a:t> </a:t>
                      </a:r>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20000" y="304800"/>
            <a:ext cx="1266825" cy="12668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2773178358"/>
              </p:ext>
            </p:extLst>
          </p:nvPr>
        </p:nvGraphicFramePr>
        <p:xfrm>
          <a:off x="777472" y="1827639"/>
          <a:ext cx="7662563" cy="4470400"/>
        </p:xfrm>
        <a:graphic>
          <a:graphicData uri="http://schemas.openxmlformats.org/drawingml/2006/table">
            <a:tbl>
              <a:tblPr firstRow="1" bandRow="1">
                <a:tableStyleId>{5C22544A-7EE6-4342-B048-85BDC9FD1C3A}</a:tableStyleId>
              </a:tblPr>
              <a:tblGrid>
                <a:gridCol w="7662563">
                  <a:extLst>
                    <a:ext uri="{9D8B030D-6E8A-4147-A177-3AD203B41FA5}">
                      <a16:colId xmlns:a16="http://schemas.microsoft.com/office/drawing/2014/main" val="20000"/>
                    </a:ext>
                  </a:extLst>
                </a:gridCol>
              </a:tblGrid>
              <a:tr h="370840">
                <a:tc>
                  <a:txBody>
                    <a:bodyPr/>
                    <a:lstStyle/>
                    <a:p>
                      <a:r>
                        <a:rPr lang="en-US" err="1"/>
                        <a:t>S.No</a:t>
                      </a:r>
                      <a:r>
                        <a:rPr lang="en-US"/>
                        <a:t> : 4</a:t>
                      </a:r>
                    </a:p>
                  </a:txBody>
                  <a:tcPr/>
                </a:tc>
                <a:extLst>
                  <a:ext uri="{0D108BD9-81ED-4DB2-BD59-A6C34878D82A}">
                    <a16:rowId xmlns:a16="http://schemas.microsoft.com/office/drawing/2014/main" val="10000"/>
                  </a:ext>
                </a:extLst>
              </a:tr>
              <a:tr h="370840">
                <a:tc>
                  <a:txBody>
                    <a:bodyPr/>
                    <a:lstStyle/>
                    <a:p>
                      <a:r>
                        <a:rPr lang="en-US"/>
                        <a:t>TITLE: </a:t>
                      </a:r>
                      <a:r>
                        <a:rPr lang="en-US" sz="1400" b="0" i="0" u="none" strike="noStrike" noProof="0">
                          <a:solidFill>
                            <a:srgbClr val="000000"/>
                          </a:solidFill>
                          <a:latin typeface="Times New Roman"/>
                        </a:rPr>
                        <a:t>Research Paper On Recommendation System</a:t>
                      </a:r>
                      <a:endParaRPr lang="en-US"/>
                    </a:p>
                  </a:txBody>
                  <a:tcPr/>
                </a:tc>
                <a:extLst>
                  <a:ext uri="{0D108BD9-81ED-4DB2-BD59-A6C34878D82A}">
                    <a16:rowId xmlns:a16="http://schemas.microsoft.com/office/drawing/2014/main" val="10001"/>
                  </a:ext>
                </a:extLst>
              </a:tr>
              <a:tr h="370840">
                <a:tc>
                  <a:txBody>
                    <a:bodyPr/>
                    <a:lstStyle/>
                    <a:p>
                      <a:r>
                        <a:rPr lang="en-US"/>
                        <a:t>AUTHORS :</a:t>
                      </a:r>
                      <a:r>
                        <a:rPr lang="en-US" sz="1400"/>
                        <a:t> </a:t>
                      </a:r>
                      <a:r>
                        <a:rPr lang="en-US" sz="1400" b="0" i="0" u="none" strike="noStrike" noProof="0">
                          <a:solidFill>
                            <a:srgbClr val="000000"/>
                          </a:solidFill>
                          <a:latin typeface="Times New Roman"/>
                        </a:rPr>
                        <a:t>Dr. Alka Singhal, Shivangi Rastogi, Nikhil Panchal, Shivani Chauhan, Shradha Varshney</a:t>
                      </a:r>
                      <a:endParaRPr lang="en-US" sz="1400"/>
                    </a:p>
                  </a:txBody>
                  <a:tcPr/>
                </a:tc>
                <a:extLst>
                  <a:ext uri="{0D108BD9-81ED-4DB2-BD59-A6C34878D82A}">
                    <a16:rowId xmlns:a16="http://schemas.microsoft.com/office/drawing/2014/main" val="10002"/>
                  </a:ext>
                </a:extLst>
              </a:tr>
              <a:tr h="370840">
                <a:tc>
                  <a:txBody>
                    <a:bodyPr/>
                    <a:lstStyle/>
                    <a:p>
                      <a:r>
                        <a:rPr lang="en-US"/>
                        <a:t>Year of</a:t>
                      </a:r>
                      <a:r>
                        <a:rPr lang="en-US" baseline="0"/>
                        <a:t> Publication : </a:t>
                      </a:r>
                      <a:r>
                        <a:rPr lang="en-US" sz="1400" baseline="0"/>
                        <a:t>2021</a:t>
                      </a:r>
                      <a:endParaRPr lang="en-US" sz="1400"/>
                    </a:p>
                  </a:txBody>
                  <a:tcPr/>
                </a:tc>
                <a:extLst>
                  <a:ext uri="{0D108BD9-81ED-4DB2-BD59-A6C34878D82A}">
                    <a16:rowId xmlns:a16="http://schemas.microsoft.com/office/drawing/2014/main" val="10003"/>
                  </a:ext>
                </a:extLst>
              </a:tr>
              <a:tr h="370840">
                <a:tc>
                  <a:txBody>
                    <a:bodyPr/>
                    <a:lstStyle/>
                    <a:p>
                      <a:r>
                        <a:rPr lang="en-US"/>
                        <a:t>Journal/Conference</a:t>
                      </a:r>
                      <a:r>
                        <a:rPr lang="en-US" baseline="0"/>
                        <a:t>/Book Chapter Name:</a:t>
                      </a:r>
                      <a:r>
                        <a:rPr lang="en-US" sz="2000" baseline="0"/>
                        <a:t> </a:t>
                      </a:r>
                      <a:r>
                        <a:rPr lang="en-US" sz="1400" b="0" i="0" u="none" strike="noStrike" baseline="0" noProof="0">
                          <a:solidFill>
                            <a:srgbClr val="000000"/>
                          </a:solidFill>
                          <a:latin typeface="Times New Roman"/>
                        </a:rPr>
                        <a:t>Global Scientific Journals</a:t>
                      </a:r>
                      <a:endParaRPr lang="en-US" sz="1400"/>
                    </a:p>
                  </a:txBody>
                  <a:tcPr/>
                </a:tc>
                <a:extLst>
                  <a:ext uri="{0D108BD9-81ED-4DB2-BD59-A6C34878D82A}">
                    <a16:rowId xmlns:a16="http://schemas.microsoft.com/office/drawing/2014/main" val="10004"/>
                  </a:ext>
                </a:extLst>
              </a:tr>
              <a:tr h="370840">
                <a:tc>
                  <a:txBody>
                    <a:bodyPr/>
                    <a:lstStyle/>
                    <a:p>
                      <a:r>
                        <a:rPr lang="en-US"/>
                        <a:t>Technology / Algorithm Used: </a:t>
                      </a:r>
                      <a:r>
                        <a:rPr lang="en-US" sz="1400"/>
                        <a:t>Collaborative Filtering , Content Based Filtering, Cosine Similarity</a:t>
                      </a:r>
                    </a:p>
                  </a:txBody>
                  <a:tcPr/>
                </a:tc>
                <a:extLst>
                  <a:ext uri="{0D108BD9-81ED-4DB2-BD59-A6C34878D82A}">
                    <a16:rowId xmlns:a16="http://schemas.microsoft.com/office/drawing/2014/main" val="10005"/>
                  </a:ext>
                </a:extLst>
              </a:tr>
              <a:tr h="370840">
                <a:tc>
                  <a:txBody>
                    <a:bodyPr/>
                    <a:lstStyle/>
                    <a:p>
                      <a:pPr marL="0" marR="0" indent="0" algn="l" rtl="0" eaLnBrk="1" fontAlgn="auto" latinLnBrk="0" hangingPunct="1">
                        <a:lnSpc>
                          <a:spcPct val="100000"/>
                        </a:lnSpc>
                        <a:spcBef>
                          <a:spcPts val="0"/>
                        </a:spcBef>
                        <a:spcAft>
                          <a:spcPts val="0"/>
                        </a:spcAft>
                        <a:buClrTx/>
                        <a:buSzTx/>
                        <a:buFontTx/>
                        <a:buNone/>
                      </a:pPr>
                      <a:r>
                        <a:rPr lang="en-US"/>
                        <a:t>Summary</a:t>
                      </a:r>
                      <a:r>
                        <a:rPr lang="en-US" baseline="0"/>
                        <a:t>: </a:t>
                      </a:r>
                      <a:r>
                        <a:rPr lang="en-US" sz="1400" b="0" i="0" u="none" strike="noStrike" baseline="0" noProof="0">
                          <a:solidFill>
                            <a:srgbClr val="000000"/>
                          </a:solidFill>
                          <a:latin typeface="Times New Roman"/>
                        </a:rPr>
                        <a:t>This paper focuses on how recommendation systems Work in the real world and IT scenarios. Recommendation systems, which automatically understand user preferences and make recommendations, are now widely used. The recommendation system is one of the major technologies for implementing personalization services. Recommendation systems in ubiquitous IT environments should have the capability of context-knowledge</a:t>
                      </a:r>
                      <a:endParaRPr lang="en-US" sz="1400"/>
                    </a:p>
                  </a:txBody>
                  <a:tcPr/>
                </a:tc>
                <a:extLst>
                  <a:ext uri="{0D108BD9-81ED-4DB2-BD59-A6C34878D82A}">
                    <a16:rowId xmlns:a16="http://schemas.microsoft.com/office/drawing/2014/main" val="10006"/>
                  </a:ext>
                </a:extLst>
              </a:tr>
              <a:tr h="370840">
                <a:tc>
                  <a:txBody>
                    <a:bodyPr/>
                    <a:lstStyle/>
                    <a:p>
                      <a:r>
                        <a:rPr lang="en-US"/>
                        <a:t>Gap: </a:t>
                      </a:r>
                      <a:r>
                        <a:rPr lang="en-US" sz="1400" b="0" i="0" u="none" strike="noStrike" noProof="0">
                          <a:latin typeface="Calibri"/>
                        </a:rPr>
                        <a:t> A major concern here is respecting people’s privacy. The second challenge is to create recommendation algorithms that combine multiple types of information, probably acquired from different sources at different times.</a:t>
                      </a:r>
                      <a:endParaRPr lang="en-US" sz="1400"/>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543800" y="228600"/>
            <a:ext cx="1266825" cy="12668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1000"/>
            <a:ext cx="7772400" cy="1470025"/>
          </a:xfrm>
        </p:spPr>
        <p:txBody>
          <a:bodyPr/>
          <a:lstStyle/>
          <a:p>
            <a:pPr algn="l"/>
            <a:r>
              <a:rPr lang="en-US"/>
              <a:t>LITERATURE REVIEW</a:t>
            </a:r>
            <a:endParaRPr lang="en-US" sz="1200"/>
          </a:p>
        </p:txBody>
      </p:sp>
      <p:graphicFrame>
        <p:nvGraphicFramePr>
          <p:cNvPr id="3" name="Table 2"/>
          <p:cNvGraphicFramePr>
            <a:graphicFrameLocks noGrp="1"/>
          </p:cNvGraphicFramePr>
          <p:nvPr>
            <p:extLst>
              <p:ext uri="{D42A27DB-BD31-4B8C-83A1-F6EECF244321}">
                <p14:modId xmlns:p14="http://schemas.microsoft.com/office/powerpoint/2010/main" val="2999023212"/>
              </p:ext>
            </p:extLst>
          </p:nvPr>
        </p:nvGraphicFramePr>
        <p:xfrm>
          <a:off x="789076" y="1978492"/>
          <a:ext cx="7778605" cy="4292600"/>
        </p:xfrm>
        <a:graphic>
          <a:graphicData uri="http://schemas.openxmlformats.org/drawingml/2006/table">
            <a:tbl>
              <a:tblPr firstRow="1" bandRow="1">
                <a:tableStyleId>{5C22544A-7EE6-4342-B048-85BDC9FD1C3A}</a:tableStyleId>
              </a:tblPr>
              <a:tblGrid>
                <a:gridCol w="7778605">
                  <a:extLst>
                    <a:ext uri="{9D8B030D-6E8A-4147-A177-3AD203B41FA5}">
                      <a16:colId xmlns:a16="http://schemas.microsoft.com/office/drawing/2014/main" val="20000"/>
                    </a:ext>
                  </a:extLst>
                </a:gridCol>
              </a:tblGrid>
              <a:tr h="370840">
                <a:tc>
                  <a:txBody>
                    <a:bodyPr/>
                    <a:lstStyle/>
                    <a:p>
                      <a:r>
                        <a:rPr lang="en-US" err="1"/>
                        <a:t>S.No</a:t>
                      </a:r>
                      <a:r>
                        <a:rPr lang="en-US"/>
                        <a:t> : 5</a:t>
                      </a:r>
                    </a:p>
                  </a:txBody>
                  <a:tcPr/>
                </a:tc>
                <a:extLst>
                  <a:ext uri="{0D108BD9-81ED-4DB2-BD59-A6C34878D82A}">
                    <a16:rowId xmlns:a16="http://schemas.microsoft.com/office/drawing/2014/main" val="10000"/>
                  </a:ext>
                </a:extLst>
              </a:tr>
              <a:tr h="370840">
                <a:tc>
                  <a:txBody>
                    <a:bodyPr/>
                    <a:lstStyle/>
                    <a:p>
                      <a:r>
                        <a:rPr lang="en-US"/>
                        <a:t>TITLE: </a:t>
                      </a:r>
                      <a:r>
                        <a:rPr lang="en-US" sz="1400" b="0" i="0" u="none" strike="noStrike" noProof="0">
                          <a:solidFill>
                            <a:srgbClr val="121212"/>
                          </a:solidFill>
                          <a:latin typeface="Times New Roman"/>
                        </a:rPr>
                        <a:t>Movie Recommendation System</a:t>
                      </a:r>
                      <a:r>
                        <a:rPr lang="en-US" sz="1300" b="0" i="0" u="none" strike="noStrike" noProof="0">
                          <a:solidFill>
                            <a:srgbClr val="121212"/>
                          </a:solidFill>
                          <a:latin typeface="Times New Roman"/>
                        </a:rPr>
                        <a:t> </a:t>
                      </a:r>
                      <a:endParaRPr lang="en-US"/>
                    </a:p>
                  </a:txBody>
                  <a:tcPr/>
                </a:tc>
                <a:extLst>
                  <a:ext uri="{0D108BD9-81ED-4DB2-BD59-A6C34878D82A}">
                    <a16:rowId xmlns:a16="http://schemas.microsoft.com/office/drawing/2014/main" val="10001"/>
                  </a:ext>
                </a:extLst>
              </a:tr>
              <a:tr h="370840">
                <a:tc>
                  <a:txBody>
                    <a:bodyPr/>
                    <a:lstStyle/>
                    <a:p>
                      <a:r>
                        <a:rPr lang="en-US"/>
                        <a:t>AUTHORS: </a:t>
                      </a:r>
                      <a:r>
                        <a:rPr lang="en-US" sz="1300" b="0" i="0" u="none" strike="noStrike" noProof="0">
                          <a:solidFill>
                            <a:srgbClr val="444444"/>
                          </a:solidFill>
                          <a:latin typeface="Times New Roman"/>
                        </a:rPr>
                        <a:t>Jose Immanuvel. </a:t>
                      </a:r>
                      <a:r>
                        <a:rPr lang="en-US" sz="1300" b="0" i="0" u="none" strike="noStrike" noProof="0" err="1">
                          <a:solidFill>
                            <a:srgbClr val="444444"/>
                          </a:solidFill>
                          <a:latin typeface="Times New Roman"/>
                        </a:rPr>
                        <a:t>J,Sheelavathi</a:t>
                      </a:r>
                      <a:r>
                        <a:rPr lang="en-US" sz="1300" b="0" i="0" u="none" strike="noStrike" noProof="0">
                          <a:solidFill>
                            <a:srgbClr val="444444"/>
                          </a:solidFill>
                          <a:latin typeface="Times New Roman"/>
                        </a:rPr>
                        <a:t>. A ,  </a:t>
                      </a:r>
                      <a:r>
                        <a:rPr lang="en-US" sz="1300" b="0" i="0" u="none" strike="noStrike" noProof="0" err="1">
                          <a:solidFill>
                            <a:srgbClr val="444444"/>
                          </a:solidFill>
                          <a:latin typeface="Times New Roman"/>
                        </a:rPr>
                        <a:t>Priyadharshan</a:t>
                      </a:r>
                      <a:r>
                        <a:rPr lang="en-US" sz="1300" b="0" i="0" u="none" strike="noStrike" noProof="0">
                          <a:solidFill>
                            <a:srgbClr val="444444"/>
                          </a:solidFill>
                          <a:latin typeface="Times New Roman"/>
                        </a:rPr>
                        <a:t>. M, Vignesh. S, Elango. K </a:t>
                      </a:r>
                      <a:endParaRPr lang="en-US"/>
                    </a:p>
                  </a:txBody>
                  <a:tcPr/>
                </a:tc>
                <a:extLst>
                  <a:ext uri="{0D108BD9-81ED-4DB2-BD59-A6C34878D82A}">
                    <a16:rowId xmlns:a16="http://schemas.microsoft.com/office/drawing/2014/main" val="10002"/>
                  </a:ext>
                </a:extLst>
              </a:tr>
              <a:tr h="370840">
                <a:tc>
                  <a:txBody>
                    <a:bodyPr/>
                    <a:lstStyle/>
                    <a:p>
                      <a:r>
                        <a:rPr lang="en-US"/>
                        <a:t>Year of</a:t>
                      </a:r>
                      <a:r>
                        <a:rPr lang="en-US" baseline="0"/>
                        <a:t> Publication : </a:t>
                      </a:r>
                      <a:r>
                        <a:rPr lang="en-US" sz="1400" baseline="0"/>
                        <a:t>2017</a:t>
                      </a:r>
                      <a:endParaRPr lang="en-US" sz="1400"/>
                    </a:p>
                  </a:txBody>
                  <a:tcPr/>
                </a:tc>
                <a:extLst>
                  <a:ext uri="{0D108BD9-81ED-4DB2-BD59-A6C34878D82A}">
                    <a16:rowId xmlns:a16="http://schemas.microsoft.com/office/drawing/2014/main" val="10003"/>
                  </a:ext>
                </a:extLst>
              </a:tr>
              <a:tr h="370840">
                <a:tc>
                  <a:txBody>
                    <a:bodyPr/>
                    <a:lstStyle/>
                    <a:p>
                      <a:r>
                        <a:rPr lang="en-US"/>
                        <a:t>Journal/Conference</a:t>
                      </a:r>
                      <a:r>
                        <a:rPr lang="en-US" baseline="0"/>
                        <a:t>/Book Chapter Name: </a:t>
                      </a:r>
                      <a:r>
                        <a:rPr lang="en-US" sz="1400" b="0" i="0" u="none" strike="noStrike" baseline="0" noProof="0">
                          <a:solidFill>
                            <a:srgbClr val="000000"/>
                          </a:solidFill>
                          <a:latin typeface="Times New Roman"/>
                        </a:rPr>
                        <a:t>International Journal for Research in Applied Science and Engineering Technology</a:t>
                      </a:r>
                      <a:endParaRPr lang="en-US" sz="1400"/>
                    </a:p>
                  </a:txBody>
                  <a:tcPr/>
                </a:tc>
                <a:extLst>
                  <a:ext uri="{0D108BD9-81ED-4DB2-BD59-A6C34878D82A}">
                    <a16:rowId xmlns:a16="http://schemas.microsoft.com/office/drawing/2014/main" val="10004"/>
                  </a:ext>
                </a:extLst>
              </a:tr>
              <a:tr h="370840">
                <a:tc>
                  <a:txBody>
                    <a:bodyPr/>
                    <a:lstStyle/>
                    <a:p>
                      <a:r>
                        <a:rPr lang="en-US"/>
                        <a:t>Technology / Algorithm Used: </a:t>
                      </a:r>
                      <a:r>
                        <a:rPr lang="en-US" sz="1400"/>
                        <a:t>Score point Matching, Rating System, Machine Learning</a:t>
                      </a:r>
                    </a:p>
                  </a:txBody>
                  <a:tcPr/>
                </a:tc>
                <a:extLst>
                  <a:ext uri="{0D108BD9-81ED-4DB2-BD59-A6C34878D82A}">
                    <a16:rowId xmlns:a16="http://schemas.microsoft.com/office/drawing/2014/main" val="10005"/>
                  </a:ext>
                </a:extLst>
              </a:tr>
              <a:tr h="370840">
                <a:tc>
                  <a:txBody>
                    <a:bodyPr/>
                    <a:lstStyle/>
                    <a:p>
                      <a:pPr lvl="0" algn="l">
                        <a:lnSpc>
                          <a:spcPct val="100000"/>
                        </a:lnSpc>
                        <a:spcBef>
                          <a:spcPts val="0"/>
                        </a:spcBef>
                        <a:spcAft>
                          <a:spcPts val="0"/>
                        </a:spcAft>
                      </a:pPr>
                      <a:r>
                        <a:rPr lang="en-US"/>
                        <a:t>Summary</a:t>
                      </a:r>
                      <a:r>
                        <a:rPr lang="en-US" baseline="0"/>
                        <a:t>: </a:t>
                      </a:r>
                      <a:r>
                        <a:rPr lang="en-US" sz="1400" b="0" i="0" u="none" strike="noStrike" baseline="0" noProof="0">
                          <a:solidFill>
                            <a:srgbClr val="000000"/>
                          </a:solidFill>
                          <a:latin typeface="Times New Roman"/>
                        </a:rPr>
                        <a:t>Movie recommendation system proposed whose primary objective is to suggest a recommended list through singular value decomposition, collaborative filtering and cosine similarity.  The very common purposes where the recommender system is applied are OTT platforms, search engines, articles, music, videos </a:t>
                      </a:r>
                      <a:r>
                        <a:rPr lang="en-US" sz="1400" b="0" i="0" u="none" strike="noStrike" baseline="0" noProof="0" err="1">
                          <a:solidFill>
                            <a:srgbClr val="000000"/>
                          </a:solidFill>
                          <a:latin typeface="Times New Roman"/>
                        </a:rPr>
                        <a:t>etc</a:t>
                      </a:r>
                      <a:r>
                        <a:rPr lang="en-US" sz="1400" b="0" i="0" u="none" strike="noStrike" baseline="0" noProof="0">
                          <a:solidFill>
                            <a:srgbClr val="000000"/>
                          </a:solidFill>
                          <a:latin typeface="Times New Roman"/>
                        </a:rPr>
                        <a:t> during this work we tend to propose a Collaborative approach-based Movie Recommendation system</a:t>
                      </a:r>
                      <a:r>
                        <a:rPr lang="en-US" sz="1100" b="0" i="0" u="none" strike="noStrike" baseline="0" noProof="0">
                          <a:solidFill>
                            <a:srgbClr val="000000"/>
                          </a:solidFill>
                          <a:latin typeface="Georgia"/>
                        </a:rPr>
                        <a:t>. </a:t>
                      </a:r>
                      <a:endParaRPr lang="en-US"/>
                    </a:p>
                  </a:txBody>
                  <a:tcPr/>
                </a:tc>
                <a:extLst>
                  <a:ext uri="{0D108BD9-81ED-4DB2-BD59-A6C34878D82A}">
                    <a16:rowId xmlns:a16="http://schemas.microsoft.com/office/drawing/2014/main" val="10006"/>
                  </a:ext>
                </a:extLst>
              </a:tr>
              <a:tr h="370840">
                <a:tc>
                  <a:txBody>
                    <a:bodyPr/>
                    <a:lstStyle/>
                    <a:p>
                      <a:r>
                        <a:rPr lang="en-US"/>
                        <a:t>Gap : </a:t>
                      </a:r>
                      <a:r>
                        <a:rPr lang="en-US" sz="1400" b="0" i="0" u="none" strike="noStrike" noProof="0">
                          <a:latin typeface="Calibri"/>
                        </a:rPr>
                        <a:t>These techniques discover the rating pattern from historical data and give highly accurate and effective recommendations from some sample data.</a:t>
                      </a:r>
                      <a:r>
                        <a:rPr lang="en-US" sz="1800" b="0" i="0" u="none" strike="noStrike" noProof="0">
                          <a:latin typeface="Calibri"/>
                        </a:rPr>
                        <a:t> </a:t>
                      </a:r>
                      <a:endParaRPr lang="en-US"/>
                    </a:p>
                  </a:txBody>
                  <a:tcPr/>
                </a:tc>
                <a:extLst>
                  <a:ext uri="{0D108BD9-81ED-4DB2-BD59-A6C34878D82A}">
                    <a16:rowId xmlns:a16="http://schemas.microsoft.com/office/drawing/2014/main" val="10007"/>
                  </a:ext>
                </a:extLst>
              </a:tr>
            </a:tbl>
          </a:graphicData>
        </a:graphic>
      </p:graphicFrame>
      <p:pic>
        <p:nvPicPr>
          <p:cNvPr id="4" name="Picture 3" descr="images.jpg"/>
          <p:cNvPicPr>
            <a:picLocks noChangeAspect="1"/>
          </p:cNvPicPr>
          <p:nvPr/>
        </p:nvPicPr>
        <p:blipFill>
          <a:blip r:embed="rId2"/>
          <a:stretch>
            <a:fillRect/>
          </a:stretch>
        </p:blipFill>
        <p:spPr>
          <a:xfrm>
            <a:off x="7620000" y="304800"/>
            <a:ext cx="1266825" cy="126682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32</Slides>
  <Notes>0</Notes>
  <HiddenSlides>0</HiddenSlide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          CineSense: Your Go To Movie Recommender System                       Major Project KCS 753/ 7th Sem</vt:lpstr>
      <vt:lpstr>ABSTRACT </vt:lpstr>
      <vt:lpstr>OBJECTIVE </vt:lpstr>
      <vt:lpstr>Scope the Problem Statement </vt:lpstr>
      <vt:lpstr>LITERATURE REVIEW</vt:lpstr>
      <vt:lpstr>LITERATURE REVIEW</vt:lpstr>
      <vt:lpstr>LITERATURE REVIEW</vt:lpstr>
      <vt:lpstr>LITERATURE REVIEW</vt:lpstr>
      <vt:lpstr>LITERATURE REVIEW</vt:lpstr>
      <vt:lpstr>LITERATURE REVIEW</vt:lpstr>
      <vt:lpstr>LITERATURE REVIEW</vt:lpstr>
      <vt:lpstr>LITERATURE REVIEW</vt:lpstr>
      <vt:lpstr>LITERATURE REVIEW</vt:lpstr>
      <vt:lpstr>LITERATURE REVIEW</vt:lpstr>
      <vt:lpstr>LITERATURE REVIEW</vt:lpstr>
      <vt:lpstr>LITERATURE REVIEW</vt:lpstr>
      <vt:lpstr>LITERATURE REVIEW</vt:lpstr>
      <vt:lpstr>LITERATURE REVIEW</vt:lpstr>
      <vt:lpstr>LITERATURE REVIEW</vt:lpstr>
      <vt:lpstr>Proposed Methodology :</vt:lpstr>
      <vt:lpstr>PowerPoint Presentation</vt:lpstr>
      <vt:lpstr>Flow Chart:</vt:lpstr>
      <vt:lpstr>PowerPoint Presentation</vt:lpstr>
      <vt:lpstr>Implementation</vt:lpstr>
      <vt:lpstr>PowerPoint Presentation</vt:lpstr>
      <vt:lpstr>PowerPoint Presentation</vt:lpstr>
      <vt:lpstr>PowerPoint Presentation</vt:lpstr>
      <vt:lpstr>PowerPoint Presentation</vt:lpstr>
      <vt:lpstr>Tools and Technologies used</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[COLLEGE LOGO ]             TITLE OF THE PROJECT                   Mini Project KCS 554/ 5th Sem</dc:title>
  <dc:creator>Vaibhav Ranjan</dc:creator>
  <cp:revision>2</cp:revision>
  <dcterms:created xsi:type="dcterms:W3CDTF">2006-08-16T00:00:00Z</dcterms:created>
  <dcterms:modified xsi:type="dcterms:W3CDTF">2023-12-11T12:47:42Z</dcterms:modified>
</cp:coreProperties>
</file>

<file path=docProps/thumbnail.jpeg>
</file>